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4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99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9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9B6D24-4979-42A2-9ABD-55EC54D9C00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B60653-AC16-4BFE-8431-B4A37DBC91D6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92E423-5ADB-4BF8-832E-27249C45F8ED}" type="slidenum">
              <a:rPr lang="en-US"/>
              <a:pPr/>
              <a:t>10</a:t>
            </a:fld>
            <a:endParaRPr lang="en-US"/>
          </a:p>
        </p:txBody>
      </p:sp>
      <p:sp>
        <p:nvSpPr>
          <p:cNvPr id="1146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EB07D5-282E-4FF8-A12A-71D00A45375F}" type="slidenum">
              <a:rPr lang="en-US"/>
              <a:pPr/>
              <a:t>11</a:t>
            </a:fld>
            <a:endParaRPr lang="en-US"/>
          </a:p>
        </p:txBody>
      </p:sp>
      <p:sp>
        <p:nvSpPr>
          <p:cNvPr id="114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73CF3A-7751-40EB-8DC5-C44E0DA1D1F8}" type="slidenum">
              <a:rPr lang="en-US"/>
              <a:pPr/>
              <a:t>12</a:t>
            </a:fld>
            <a:endParaRPr lang="en-US"/>
          </a:p>
        </p:txBody>
      </p:sp>
      <p:sp>
        <p:nvSpPr>
          <p:cNvPr id="115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ABC58-0053-4E07-AF2E-62E741F31AB5}" type="slidenum">
              <a:rPr lang="en-US"/>
              <a:pPr/>
              <a:t>13</a:t>
            </a:fld>
            <a:endParaRPr lang="en-US"/>
          </a:p>
        </p:txBody>
      </p:sp>
      <p:sp>
        <p:nvSpPr>
          <p:cNvPr id="1153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A91FB1-2D81-4AC7-B32C-CE0B43F721D7}" type="slidenum">
              <a:rPr lang="en-US"/>
              <a:pPr/>
              <a:t>14</a:t>
            </a:fld>
            <a:endParaRPr lang="en-US"/>
          </a:p>
        </p:txBody>
      </p:sp>
      <p:sp>
        <p:nvSpPr>
          <p:cNvPr id="1155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5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48B19E-F559-4BF7-82D6-95ACAE06DC18}" type="slidenum">
              <a:rPr lang="en-US"/>
              <a:pPr/>
              <a:t>15</a:t>
            </a:fld>
            <a:endParaRPr lang="en-US"/>
          </a:p>
        </p:txBody>
      </p:sp>
      <p:sp>
        <p:nvSpPr>
          <p:cNvPr id="115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18F2C-3DCB-4074-8CED-E2C3D27A0971}" type="slidenum">
              <a:rPr lang="en-US"/>
              <a:pPr/>
              <a:t>16</a:t>
            </a:fld>
            <a:endParaRPr lang="en-US"/>
          </a:p>
        </p:txBody>
      </p:sp>
      <p:sp>
        <p:nvSpPr>
          <p:cNvPr id="115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7A4996-20B4-43C3-982A-272FE740AEE4}" type="slidenum">
              <a:rPr lang="en-US"/>
              <a:pPr/>
              <a:t>17</a:t>
            </a:fld>
            <a:endParaRPr lang="en-US"/>
          </a:p>
        </p:txBody>
      </p:sp>
      <p:sp>
        <p:nvSpPr>
          <p:cNvPr id="1161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6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0D4DF2-184A-4C42-86C4-FADCD9D62051}" type="slidenum">
              <a:rPr lang="en-US"/>
              <a:pPr/>
              <a:t>18</a:t>
            </a:fld>
            <a:endParaRPr lang="en-US"/>
          </a:p>
        </p:txBody>
      </p:sp>
      <p:sp>
        <p:nvSpPr>
          <p:cNvPr id="1163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6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613CB9-CD38-4F6E-B6A3-41C7A09EB1E8}" type="slidenum">
              <a:rPr lang="en-US"/>
              <a:pPr/>
              <a:t>19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5CA493-97D9-4E11-A1AF-9E0F7AB38697}" type="slidenum">
              <a:rPr lang="en-US"/>
              <a:pPr/>
              <a:t>2</a:t>
            </a:fld>
            <a:endParaRPr lang="en-US"/>
          </a:p>
        </p:txBody>
      </p:sp>
      <p:sp>
        <p:nvSpPr>
          <p:cNvPr id="113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AE169-49B9-4BBA-B8E1-D1EBFDF0E7D5}" type="slidenum">
              <a:rPr lang="en-US"/>
              <a:pPr/>
              <a:t>20</a:t>
            </a:fld>
            <a:endParaRPr lang="en-US"/>
          </a:p>
        </p:txBody>
      </p:sp>
      <p:sp>
        <p:nvSpPr>
          <p:cNvPr id="1165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65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748FA5-D9A5-4622-95FE-F6DEA2F19ABE}" type="slidenum">
              <a:rPr lang="en-US"/>
              <a:pPr/>
              <a:t>21</a:t>
            </a:fld>
            <a:endParaRPr lang="en-US"/>
          </a:p>
        </p:txBody>
      </p:sp>
      <p:sp>
        <p:nvSpPr>
          <p:cNvPr id="1167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67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70EF74-0399-4860-A2D3-01522DFCD8F2}" type="slidenum">
              <a:rPr lang="en-US"/>
              <a:pPr/>
              <a:t>22</a:t>
            </a:fld>
            <a:endParaRPr lang="en-US"/>
          </a:p>
        </p:txBody>
      </p:sp>
      <p:sp>
        <p:nvSpPr>
          <p:cNvPr id="1169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69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F30C52-FA6B-431D-B9AB-AF79264AD16B}" type="slidenum">
              <a:rPr lang="en-US"/>
              <a:pPr/>
              <a:t>23</a:t>
            </a:fld>
            <a:endParaRPr lang="en-US"/>
          </a:p>
        </p:txBody>
      </p:sp>
      <p:sp>
        <p:nvSpPr>
          <p:cNvPr id="1171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7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0F6078-6023-489B-B53F-094BD223786F}" type="slidenum">
              <a:rPr lang="en-US"/>
              <a:pPr/>
              <a:t>24</a:t>
            </a:fld>
            <a:endParaRPr lang="en-US"/>
          </a:p>
        </p:txBody>
      </p:sp>
      <p:sp>
        <p:nvSpPr>
          <p:cNvPr id="1173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73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B1AE25-CF95-4096-9686-A174002791E0}" type="slidenum">
              <a:rPr lang="en-US"/>
              <a:pPr/>
              <a:t>25</a:t>
            </a:fld>
            <a:endParaRPr lang="en-US"/>
          </a:p>
        </p:txBody>
      </p:sp>
      <p:sp>
        <p:nvSpPr>
          <p:cNvPr id="117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7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0075C9-73E6-427B-8CEA-4FF122279437}" type="slidenum">
              <a:rPr lang="en-US"/>
              <a:pPr/>
              <a:t>26</a:t>
            </a:fld>
            <a:endParaRPr lang="en-US"/>
          </a:p>
        </p:txBody>
      </p:sp>
      <p:sp>
        <p:nvSpPr>
          <p:cNvPr id="1177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77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5420CA-7507-4936-B6A7-91A1AA95A8B7}" type="slidenum">
              <a:rPr lang="en-US"/>
              <a:pPr/>
              <a:t>27</a:t>
            </a:fld>
            <a:endParaRPr lang="en-US"/>
          </a:p>
        </p:txBody>
      </p:sp>
      <p:sp>
        <p:nvSpPr>
          <p:cNvPr id="1179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79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3641D1-D5A9-4ED8-A141-56E389D51536}" type="slidenum">
              <a:rPr lang="en-US"/>
              <a:pPr/>
              <a:t>28</a:t>
            </a:fld>
            <a:endParaRPr lang="en-US"/>
          </a:p>
        </p:txBody>
      </p:sp>
      <p:sp>
        <p:nvSpPr>
          <p:cNvPr id="118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8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D0B790-F1B6-44E5-99EB-6AF288A6F013}" type="slidenum">
              <a:rPr lang="en-US"/>
              <a:pPr/>
              <a:t>29</a:t>
            </a:fld>
            <a:endParaRPr lang="en-US"/>
          </a:p>
        </p:txBody>
      </p:sp>
      <p:sp>
        <p:nvSpPr>
          <p:cNvPr id="1183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83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B2568E-FCB2-4ED8-80D3-A5CF70AA4C41}" type="slidenum">
              <a:rPr lang="en-US"/>
              <a:pPr/>
              <a:t>3</a:t>
            </a:fld>
            <a:endParaRPr lang="en-US"/>
          </a:p>
        </p:txBody>
      </p:sp>
      <p:sp>
        <p:nvSpPr>
          <p:cNvPr id="113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68710B-D561-485F-A667-D39428A06515}" type="slidenum">
              <a:rPr lang="en-US"/>
              <a:pPr/>
              <a:t>30</a:t>
            </a:fld>
            <a:endParaRPr lang="en-US"/>
          </a:p>
        </p:txBody>
      </p:sp>
      <p:sp>
        <p:nvSpPr>
          <p:cNvPr id="118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8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86072-9602-4CA0-B621-82760964F48F}" type="slidenum">
              <a:rPr lang="en-US"/>
              <a:pPr/>
              <a:t>31</a:t>
            </a:fld>
            <a:endParaRPr lang="en-US"/>
          </a:p>
        </p:txBody>
      </p:sp>
      <p:sp>
        <p:nvSpPr>
          <p:cNvPr id="118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8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D80D4-14F4-4D6B-92E6-A42F15F2B21E}" type="slidenum">
              <a:rPr lang="en-US"/>
              <a:pPr/>
              <a:t>32</a:t>
            </a:fld>
            <a:endParaRPr lang="en-US"/>
          </a:p>
        </p:txBody>
      </p:sp>
      <p:sp>
        <p:nvSpPr>
          <p:cNvPr id="118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8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8C9E98-B418-4562-BE42-FF25743AD36F}" type="slidenum">
              <a:rPr lang="en-US"/>
              <a:pPr/>
              <a:t>33</a:t>
            </a:fld>
            <a:endParaRPr lang="en-US"/>
          </a:p>
        </p:txBody>
      </p:sp>
      <p:sp>
        <p:nvSpPr>
          <p:cNvPr id="119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2C7C44-441E-4BE6-BE64-25CC7FCA2790}" type="slidenum">
              <a:rPr lang="en-US"/>
              <a:pPr/>
              <a:t>34</a:t>
            </a:fld>
            <a:endParaRPr lang="en-US"/>
          </a:p>
        </p:txBody>
      </p:sp>
      <p:sp>
        <p:nvSpPr>
          <p:cNvPr id="119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E48540-066B-4EFE-B0EE-7F712523BD7D}" type="slidenum">
              <a:rPr lang="en-US"/>
              <a:pPr/>
              <a:t>35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942CBF-733C-4DB1-8A31-4142148CCCE3}" type="slidenum">
              <a:rPr lang="en-US"/>
              <a:pPr/>
              <a:t>36</a:t>
            </a:fld>
            <a:endParaRPr lang="en-US"/>
          </a:p>
        </p:txBody>
      </p:sp>
      <p:sp>
        <p:nvSpPr>
          <p:cNvPr id="119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84F99C-5CEF-4FDE-9081-497E3D798EB5}" type="slidenum">
              <a:rPr lang="en-US"/>
              <a:pPr/>
              <a:t>37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443802-27AB-4CA2-B5D0-F15F41CE4E78}" type="slidenum">
              <a:rPr lang="en-US"/>
              <a:pPr/>
              <a:t>38</a:t>
            </a:fld>
            <a:endParaRPr lang="en-US"/>
          </a:p>
        </p:txBody>
      </p:sp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255247-B7BC-4614-9E3B-41EF402A90E2}" type="slidenum">
              <a:rPr lang="en-US"/>
              <a:pPr/>
              <a:t>39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67FD61-2E1A-42BC-9E3F-6E3060A25770}" type="slidenum">
              <a:rPr lang="en-US"/>
              <a:pPr/>
              <a:t>4</a:t>
            </a:fld>
            <a:endParaRPr lang="en-US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56E5B3-93BE-42F9-90F0-774E7BA31864}" type="slidenum">
              <a:rPr lang="en-US"/>
              <a:pPr/>
              <a:t>40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91F7A8-834F-4EB9-944F-806D3D113C8C}" type="slidenum">
              <a:rPr lang="en-US"/>
              <a:pPr/>
              <a:t>41</a:t>
            </a:fld>
            <a:endParaRPr lang="en-US"/>
          </a:p>
        </p:txBody>
      </p:sp>
      <p:sp>
        <p:nvSpPr>
          <p:cNvPr id="120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6C8395-11DB-468F-8FFA-71E8B556A08A}" type="slidenum">
              <a:rPr lang="en-US"/>
              <a:pPr/>
              <a:t>42</a:t>
            </a:fld>
            <a:endParaRPr lang="en-US"/>
          </a:p>
        </p:txBody>
      </p:sp>
      <p:sp>
        <p:nvSpPr>
          <p:cNvPr id="121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1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66C6FA-8CD8-45D5-BB50-7CB535AB01A8}" type="slidenum">
              <a:rPr lang="en-US"/>
              <a:pPr/>
              <a:t>5</a:t>
            </a:fld>
            <a:endParaRPr lang="en-US"/>
          </a:p>
        </p:txBody>
      </p:sp>
      <p:sp>
        <p:nvSpPr>
          <p:cNvPr id="113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2271AF-70F8-4EDA-A782-A23051A8B39E}" type="slidenum">
              <a:rPr lang="en-US"/>
              <a:pPr/>
              <a:t>6</a:t>
            </a:fld>
            <a:endParaRPr lang="en-US"/>
          </a:p>
        </p:txBody>
      </p:sp>
      <p:sp>
        <p:nvSpPr>
          <p:cNvPr id="113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1CE16A-0975-47F9-AA64-234889F9727D}" type="slidenum">
              <a:rPr lang="en-US"/>
              <a:pPr/>
              <a:t>7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A0EB03-92A7-4416-9F71-223C8ECBAE3D}" type="slidenum">
              <a:rPr lang="en-US"/>
              <a:pPr/>
              <a:t>8</a:t>
            </a:fld>
            <a:endParaRPr lang="en-US"/>
          </a:p>
        </p:txBody>
      </p:sp>
      <p:sp>
        <p:nvSpPr>
          <p:cNvPr id="1142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2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6041DB-42D9-4522-AF91-DD0FE34E7076}" type="slidenum">
              <a:rPr lang="en-US"/>
              <a:pPr/>
              <a:t>9</a:t>
            </a:fld>
            <a:endParaRPr lang="en-US"/>
          </a:p>
        </p:txBody>
      </p:sp>
      <p:sp>
        <p:nvSpPr>
          <p:cNvPr id="114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73F29-2728-442A-BFA0-87920D1AC8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63B40-051B-49B0-A674-9D71A4ABBB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74EDF-158E-498E-8865-DAA7633A74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893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1426CE2D-D320-46EE-B7A7-B9619707D0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893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086AB4A0-1957-434D-895F-FE52A9B17F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F2BF4-C626-4596-9A82-B397AE4758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999F3-1F1A-4390-AD0B-0D0CCB1D76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421D6-0C39-4CEE-9F02-460AEB2E23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BFD605-FF34-48D7-A895-B90AC9497D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E9F81-83B5-4DE2-81DD-638525AE72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7AA7D-D054-4542-9BEB-649BA924D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A4162-051F-4850-ACBC-9FF6C7D96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4A76D-002F-419F-B0A0-54249C66AB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893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02C659-5BF2-4E62-9EF3-0A6790C3EC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Microsoft_Office_Word_97_-_2003_Document4.doc"/><Relationship Id="rId4" Type="http://schemas.openxmlformats.org/officeDocument/2006/relationships/oleObject" Target="../embeddings/Microsoft_Office_Word_97_-_2003_Document3.doc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5.doc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6.doc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7.doc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Word_97_-_2003_Document8.doc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8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Microsoft_Office_Word_97_-_2003_Document9.doc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Microsoft_Office_Word_97_-_2003_Document10.doc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Microsoft_Office_Word_97_-_2003_Document11.doc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/>
              <a:t>     </a:t>
            </a:r>
            <a:r>
              <a:rPr lang="sr-Latn-CS" sz="3600"/>
              <a:t>  </a:t>
            </a:r>
            <a:r>
              <a:rPr lang="ru-RU" sz="3600"/>
              <a:t>Регресија и корелација</a:t>
            </a:r>
            <a:endParaRPr lang="en-US" sz="36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2023247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СТАТИСТИКА У ФАРМАЦИЈИ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14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Регресија и корелација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Дијаграми растурања. Регресија. Метода најмањих квадрата.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Стандардна </a:t>
            </a:r>
            <a:r>
              <a:rPr lang="ru-RU" sz="1400" b="1" dirty="0"/>
              <a:t>грешка коефицијента регресије. Корелација. Значај </a:t>
            </a:r>
            <a:r>
              <a:rPr lang="sr-Latn-RS" sz="1400" b="1" dirty="0" smtClean="0"/>
              <a:t>	</a:t>
            </a:r>
            <a:r>
              <a:rPr lang="sr-Latn-CS" sz="1400" b="1" dirty="0"/>
              <a:t>		</a:t>
            </a:r>
            <a:r>
              <a:rPr lang="ru-RU" sz="1400" b="1" dirty="0"/>
              <a:t>теста и интервал поверења за r. Коришћење коефицијента </a:t>
            </a:r>
            <a:r>
              <a:rPr lang="sr-Latn-CS" sz="1400" b="1" dirty="0"/>
              <a:t>	</a:t>
            </a:r>
            <a:r>
              <a:rPr lang="sr-Latn-CS" sz="1400" b="1" dirty="0" smtClean="0"/>
              <a:t>	</a:t>
            </a:r>
            <a:r>
              <a:rPr lang="sr-Latn-CS" sz="1400" b="1" dirty="0"/>
              <a:t>	</a:t>
            </a:r>
            <a:r>
              <a:rPr lang="ru-RU" sz="1400" b="1" dirty="0"/>
              <a:t>корелације.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/>
              <a:t>Припремио:</a:t>
            </a:r>
            <a:r>
              <a:rPr lang="ru-RU" sz="1400" b="1" i="1" dirty="0"/>
              <a:t> 	Проф.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2012 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A824-CAC6-4B6E-B908-718D74975313}" type="slidenum">
              <a:rPr lang="en-US"/>
              <a:pPr/>
              <a:t>10</a:t>
            </a:fld>
            <a:endParaRPr lang="en-US"/>
          </a:p>
        </p:txBody>
      </p:sp>
      <p:sp>
        <p:nvSpPr>
          <p:cNvPr id="1145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14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Прво, ми налазимо ударно предвиђање </a:t>
            </a:r>
            <a:r>
              <a:rPr lang="sr-Latn-CS" i="1"/>
              <a:t>Y</a:t>
            </a:r>
            <a:r>
              <a:rPr lang="sr-Latn-CS"/>
              <a:t> </a:t>
            </a:r>
            <a:r>
              <a:rPr lang="sr-Cyrl-CS"/>
              <a:t>из посматраних вредности </a:t>
            </a:r>
            <a:r>
              <a:rPr lang="sr-Latn-CS" i="1"/>
              <a:t>X</a:t>
            </a:r>
            <a:r>
              <a:rPr lang="sr-Cyrl-CS"/>
              <a:t>, а не из ‘‘правих’‘ вредности </a:t>
            </a:r>
            <a:r>
              <a:rPr lang="sr-Latn-CS" i="1"/>
              <a:t>X</a:t>
            </a:r>
            <a:endParaRPr lang="sr-Cyrl-CS" i="1"/>
          </a:p>
          <a:p>
            <a:pPr lvl="1">
              <a:lnSpc>
                <a:spcPct val="90000"/>
              </a:lnSpc>
            </a:pPr>
            <a:r>
              <a:rPr lang="sr-Cyrl-CS"/>
              <a:t>грешка мерења у обе променљиве је један од узрока одступања од линије, и налази се у овим одступањима измереним у </a:t>
            </a:r>
            <a:r>
              <a:rPr lang="sr-Latn-CS" i="1"/>
              <a:t>Y</a:t>
            </a:r>
            <a:r>
              <a:rPr lang="sr-Latn-CS"/>
              <a:t> </a:t>
            </a:r>
            <a:r>
              <a:rPr lang="sr-Cyrl-CS"/>
              <a:t>правцу</a:t>
            </a:r>
          </a:p>
          <a:p>
            <a:pPr>
              <a:lnSpc>
                <a:spcPct val="90000"/>
              </a:lnSpc>
            </a:pPr>
            <a:r>
              <a:rPr lang="it-IT"/>
              <a:t>Друго, линија пронађена на овај начин зависи од јединица у којима се променљиве мере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E9174-F7EE-4D3F-94F6-4F72B8977A54}" type="slidenum">
              <a:rPr lang="en-US"/>
              <a:pPr/>
              <a:t>11</a:t>
            </a:fld>
            <a:endParaRPr lang="en-US"/>
          </a:p>
        </p:txBody>
      </p:sp>
      <p:sp>
        <p:nvSpPr>
          <p:cNvPr id="1147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graphicFrame>
        <p:nvGraphicFramePr>
          <p:cNvPr id="1147907" name="Object 3"/>
          <p:cNvGraphicFramePr>
            <a:graphicFrameLocks noChangeAspect="1"/>
          </p:cNvGraphicFramePr>
          <p:nvPr>
            <p:ph idx="1"/>
          </p:nvPr>
        </p:nvGraphicFramePr>
        <p:xfrm>
          <a:off x="619125" y="1370013"/>
          <a:ext cx="8124825" cy="5076825"/>
        </p:xfrm>
        <a:graphic>
          <a:graphicData uri="http://schemas.openxmlformats.org/presentationml/2006/ole">
            <p:oleObj spid="_x0000_s1147907" name="Document" r:id="rId4" imgW="6077641" imgH="397963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A2610-40B8-4DDB-9380-B96FBB6A02A5}" type="slidenum">
              <a:rPr lang="en-US"/>
              <a:pPr/>
              <a:t>12</a:t>
            </a:fld>
            <a:endParaRPr lang="en-US"/>
          </a:p>
        </p:txBody>
      </p:sp>
      <p:sp>
        <p:nvSpPr>
          <p:cNvPr id="1149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14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3000"/>
              <a:t>FEV1 (лит</a:t>
            </a:r>
            <a:r>
              <a:rPr lang="sr-Cyrl-CS" sz="3000"/>
              <a:t>а</a:t>
            </a:r>
            <a:r>
              <a:rPr lang="sv-SE" sz="3000"/>
              <a:t>р) = -9.33 + 0.075 </a:t>
            </a:r>
            <a:r>
              <a:rPr lang="sr-Latn-CS" sz="3000"/>
              <a:t>x </a:t>
            </a:r>
            <a:r>
              <a:rPr lang="sr-Cyrl-CS" sz="3000"/>
              <a:t>в</a:t>
            </a:r>
            <a:r>
              <a:rPr lang="sv-SE" sz="3000"/>
              <a:t>исина (цм</a:t>
            </a:r>
            <a:r>
              <a:rPr lang="en-US" sz="3000"/>
              <a:t> </a:t>
            </a:r>
            <a:r>
              <a:rPr lang="sr-Cyrl-CS" sz="3000"/>
              <a:t>)</a:t>
            </a:r>
          </a:p>
          <a:p>
            <a:r>
              <a:rPr lang="sv-SE" sz="3000"/>
              <a:t>FEV1 (лит</a:t>
            </a:r>
            <a:r>
              <a:rPr lang="sr-Cyrl-CS" sz="3000"/>
              <a:t>а</a:t>
            </a:r>
            <a:r>
              <a:rPr lang="sv-SE" sz="3000"/>
              <a:t>р) = -34.70 + 22.0 </a:t>
            </a:r>
            <a:r>
              <a:rPr lang="sr-Latn-CS" sz="3000"/>
              <a:t>x </a:t>
            </a:r>
            <a:r>
              <a:rPr lang="sv-SE" sz="3000"/>
              <a:t>висина (м)</a:t>
            </a:r>
            <a:endParaRPr lang="sr-Cyrl-CS" sz="3000"/>
          </a:p>
          <a:p>
            <a:r>
              <a:rPr lang="sr-Cyrl-CS"/>
              <a:t>П</a:t>
            </a:r>
            <a:r>
              <a:rPr lang="it-IT"/>
              <a:t>о овом методу предвиђени FEV1 </a:t>
            </a:r>
            <a:endParaRPr lang="sr-Cyrl-CS"/>
          </a:p>
          <a:p>
            <a:pPr lvl="1"/>
            <a:r>
              <a:rPr lang="it-IT"/>
              <a:t>за студента висине 170 цм </a:t>
            </a:r>
            <a:r>
              <a:rPr lang="sr-Cyrl-CS"/>
              <a:t>је </a:t>
            </a:r>
            <a:r>
              <a:rPr lang="it-IT"/>
              <a:t>3.42 литара, </a:t>
            </a:r>
            <a:endParaRPr lang="sr-Cyrl-CS"/>
          </a:p>
          <a:p>
            <a:pPr lvl="1"/>
            <a:r>
              <a:rPr lang="it-IT"/>
              <a:t>али за студента висине 1.70 м је 2.70 литара</a:t>
            </a:r>
            <a:endParaRPr lang="sr-Cyrl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BD73-478D-451F-BC6E-9B2A6F25C5C4}" type="slidenum">
              <a:rPr lang="en-US"/>
              <a:pPr/>
              <a:t>13</a:t>
            </a:fld>
            <a:endParaRPr lang="en-US"/>
          </a:p>
        </p:txBody>
      </p:sp>
      <p:sp>
        <p:nvSpPr>
          <p:cNvPr id="1152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en-US" sz="4400"/>
          </a:p>
        </p:txBody>
      </p:sp>
      <p:pic>
        <p:nvPicPr>
          <p:cNvPr id="1152003" name="Picture 3" descr="Slika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16038" y="1406525"/>
            <a:ext cx="6669087" cy="49657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2F4C-3923-442E-A89F-0806D3BEFD37}" type="slidenum">
              <a:rPr lang="en-US"/>
              <a:pPr/>
              <a:t>14</a:t>
            </a:fld>
            <a:endParaRPr lang="en-US"/>
          </a:p>
        </p:txBody>
      </p:sp>
      <p:sp>
        <p:nvSpPr>
          <p:cNvPr id="1154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15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Ј</a:t>
            </a:r>
            <a:r>
              <a:rPr lang="sv-SE"/>
              <a:t>едначин</a:t>
            </a:r>
            <a:r>
              <a:rPr lang="sr-Cyrl-CS"/>
              <a:t>а</a:t>
            </a:r>
            <a:r>
              <a:rPr lang="sv-SE"/>
              <a:t> линије која миним</a:t>
            </a:r>
            <a:r>
              <a:rPr lang="sr-Cyrl-CS"/>
              <a:t>изира</a:t>
            </a:r>
            <a:r>
              <a:rPr lang="sv-SE"/>
              <a:t> збир квадрат</a:t>
            </a:r>
            <a:r>
              <a:rPr lang="sr-Cyrl-CS"/>
              <a:t>а одступања</a:t>
            </a:r>
            <a:r>
              <a:rPr lang="sv-SE"/>
              <a:t> од линије </a:t>
            </a:r>
            <a:r>
              <a:rPr lang="sr-Cyrl-CS"/>
              <a:t>у</a:t>
            </a:r>
            <a:r>
              <a:rPr lang="sv-SE"/>
              <a:t> променљивој исхода</a:t>
            </a:r>
            <a:r>
              <a:rPr lang="en-US"/>
              <a:t> </a:t>
            </a:r>
            <a:r>
              <a:rPr lang="sr-Cyrl-CS"/>
              <a:t>је</a:t>
            </a:r>
          </a:p>
          <a:p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sr-Cyrl-CS"/>
              <a:t>Одсечак </a:t>
            </a:r>
            <a:r>
              <a:rPr lang="sr-Latn-CS" i="1"/>
              <a:t>а</a:t>
            </a:r>
            <a:r>
              <a:rPr lang="sr-Latn-CS"/>
              <a:t> </a:t>
            </a:r>
            <a:r>
              <a:rPr lang="sr-Cyrl-CS"/>
              <a:t>п</a:t>
            </a:r>
            <a:r>
              <a:rPr lang="it-IT"/>
              <a:t>рона</a:t>
            </a:r>
            <a:r>
              <a:rPr lang="sr-Cyrl-CS"/>
              <a:t>лазимо преко</a:t>
            </a:r>
            <a:endParaRPr lang="sr-Latn-CS"/>
          </a:p>
        </p:txBody>
      </p:sp>
      <p:sp>
        <p:nvSpPr>
          <p:cNvPr id="1154052" name="Rectangle 4"/>
          <p:cNvSpPr>
            <a:spLocks noChangeArrowheads="1"/>
          </p:cNvSpPr>
          <p:nvPr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54053" name="Object 5"/>
          <p:cNvGraphicFramePr>
            <a:graphicFrameLocks noChangeAspect="1"/>
          </p:cNvGraphicFramePr>
          <p:nvPr/>
        </p:nvGraphicFramePr>
        <p:xfrm>
          <a:off x="0" y="3236913"/>
          <a:ext cx="9144000" cy="1435100"/>
        </p:xfrm>
        <a:graphic>
          <a:graphicData uri="http://schemas.openxmlformats.org/presentationml/2006/ole">
            <p:oleObj spid="_x0000_s1154053" name="Equation" r:id="rId4" imgW="4914900" imgH="774700" progId="">
              <p:embed/>
            </p:oleObj>
          </a:graphicData>
        </a:graphic>
      </p:graphicFrame>
      <p:sp>
        <p:nvSpPr>
          <p:cNvPr id="1154054" name="Rectangle 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54055" name="Object 7"/>
          <p:cNvGraphicFramePr>
            <a:graphicFrameLocks noChangeAspect="1"/>
          </p:cNvGraphicFramePr>
          <p:nvPr/>
        </p:nvGraphicFramePr>
        <p:xfrm>
          <a:off x="1260475" y="5491163"/>
          <a:ext cx="2087563" cy="738187"/>
        </p:xfrm>
        <a:graphic>
          <a:graphicData uri="http://schemas.openxmlformats.org/presentationml/2006/ole">
            <p:oleObj spid="_x0000_s1154055" name="Equation" r:id="rId5" imgW="622030" imgH="215806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6608-9FD7-4326-AAD0-9BEFFD372A77}" type="slidenum">
              <a:rPr lang="en-US"/>
              <a:pPr/>
              <a:t>15</a:t>
            </a:fld>
            <a:endParaRPr lang="en-US"/>
          </a:p>
        </p:txBody>
      </p:sp>
      <p:sp>
        <p:nvSpPr>
          <p:cNvPr id="1156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15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Бројилац, </a:t>
            </a:r>
            <a:r>
              <a:rPr lang="sr-Cyrl-CS" b="1"/>
              <a:t>сума</a:t>
            </a:r>
            <a:r>
              <a:rPr lang="sr-Latn-CS" b="1"/>
              <a:t> производа око средине</a:t>
            </a:r>
            <a:r>
              <a:rPr lang="sr-Cyrl-CS"/>
              <a:t> </a:t>
            </a:r>
            <a:r>
              <a:rPr lang="sr-Latn-CS"/>
              <a:t>је сличан </a:t>
            </a:r>
            <a:r>
              <a:rPr lang="sr-Cyrl-CS"/>
              <a:t>суми </a:t>
            </a:r>
            <a:r>
              <a:rPr lang="sr-Latn-CS"/>
              <a:t>квадрата око средине </a:t>
            </a:r>
          </a:p>
          <a:p>
            <a:pPr lvl="1"/>
            <a:r>
              <a:rPr lang="sr-Latn-CS"/>
              <a:t>као што је употребљено у израчунавању варијансе</a:t>
            </a:r>
            <a:endParaRPr lang="sr-Cyrl-CS"/>
          </a:p>
          <a:p>
            <a:r>
              <a:rPr lang="sr-Latn-CS"/>
              <a:t>Уклапа</a:t>
            </a:r>
            <a:r>
              <a:rPr lang="sr-Cyrl-CS"/>
              <a:t>ње </a:t>
            </a:r>
            <a:r>
              <a:rPr lang="sr-Latn-CS"/>
              <a:t>прав</a:t>
            </a:r>
            <a:r>
              <a:rPr lang="sr-Cyrl-CS"/>
              <a:t>е </a:t>
            </a:r>
            <a:r>
              <a:rPr lang="sr-Latn-CS"/>
              <a:t>линиј</a:t>
            </a:r>
            <a:r>
              <a:rPr lang="sr-Cyrl-CS"/>
              <a:t>е </a:t>
            </a:r>
            <a:r>
              <a:rPr lang="sr-Latn-CS"/>
              <a:t>помоћу овог метода зове се</a:t>
            </a:r>
          </a:p>
          <a:p>
            <a:pPr lvl="1"/>
            <a:r>
              <a:rPr lang="sr-Latn-CS" b="1"/>
              <a:t>једноставна линеарна регресија</a:t>
            </a:r>
            <a:r>
              <a:rPr lang="sr-Latn-CS"/>
              <a:t> (</a:t>
            </a:r>
            <a:r>
              <a:rPr lang="sr-Latn-CS" b="1"/>
              <a:t>simple linear regresion</a:t>
            </a:r>
            <a:r>
              <a:rPr lang="sr-Latn-CS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5E513-C7C6-4E2D-BA25-1A517FE6E9A9}" type="slidenum">
              <a:rPr lang="en-US"/>
              <a:pPr/>
              <a:t>16</a:t>
            </a:fld>
            <a:endParaRPr lang="en-US"/>
          </a:p>
        </p:txBody>
      </p:sp>
      <p:sp>
        <p:nvSpPr>
          <p:cNvPr id="1158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graphicFrame>
        <p:nvGraphicFramePr>
          <p:cNvPr id="115814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09550" y="1668463"/>
          <a:ext cx="8934450" cy="1339850"/>
        </p:xfrm>
        <a:graphic>
          <a:graphicData uri="http://schemas.openxmlformats.org/presentationml/2006/ole">
            <p:oleObj spid="_x0000_s1158147" name="Document" r:id="rId4" imgW="5771697" imgH="799723" progId="Word.Document.8">
              <p:embed/>
            </p:oleObj>
          </a:graphicData>
        </a:graphic>
      </p:graphicFrame>
      <p:graphicFrame>
        <p:nvGraphicFramePr>
          <p:cNvPr id="115814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0" y="3529013"/>
          <a:ext cx="9144000" cy="2308225"/>
        </p:xfrm>
        <a:graphic>
          <a:graphicData uri="http://schemas.openxmlformats.org/presentationml/2006/ole">
            <p:oleObj spid="_x0000_s1158148" name="Document" r:id="rId5" imgW="5771697" imgH="1344989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F3B36-82CA-4E1D-88DC-EAB35FD49F44}" type="slidenum">
              <a:rPr lang="en-US"/>
              <a:pPr/>
              <a:t>17</a:t>
            </a:fld>
            <a:endParaRPr lang="en-US"/>
          </a:p>
        </p:txBody>
      </p:sp>
      <p:sp>
        <p:nvSpPr>
          <p:cNvPr id="116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graphicFrame>
        <p:nvGraphicFramePr>
          <p:cNvPr id="1160195" name="Object 3"/>
          <p:cNvGraphicFramePr>
            <a:graphicFrameLocks noChangeAspect="1"/>
          </p:cNvGraphicFramePr>
          <p:nvPr>
            <p:ph idx="1"/>
          </p:nvPr>
        </p:nvGraphicFramePr>
        <p:xfrm>
          <a:off x="0" y="1470025"/>
          <a:ext cx="9144000" cy="1976438"/>
        </p:xfrm>
        <a:graphic>
          <a:graphicData uri="http://schemas.openxmlformats.org/presentationml/2006/ole">
            <p:oleObj spid="_x0000_s1160195" name="Document" r:id="rId4" imgW="5771697" imgH="710825" progId="Word.Document.8">
              <p:embed/>
            </p:oleObj>
          </a:graphicData>
        </a:graphic>
      </p:graphicFrame>
      <p:sp>
        <p:nvSpPr>
          <p:cNvPr id="1160196" name="Rectangle 4"/>
          <p:cNvSpPr>
            <a:spLocks noChangeArrowheads="1"/>
          </p:cNvSpPr>
          <p:nvPr/>
        </p:nvSpPr>
        <p:spPr bwMode="auto">
          <a:xfrm>
            <a:off x="315913" y="3713163"/>
            <a:ext cx="8393112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buFontTx/>
              <a:buChar char="•"/>
            </a:pPr>
            <a:r>
              <a:rPr lang="sr-Latn-CS" sz="3200"/>
              <a:t> J</a:t>
            </a:r>
            <a:r>
              <a:rPr lang="sv-SE" sz="3200"/>
              <a:t>едначина регресије FEV1 за висину</a:t>
            </a:r>
            <a:r>
              <a:rPr lang="sr-Latn-CS" sz="3200"/>
              <a:t> je</a:t>
            </a:r>
          </a:p>
          <a:p>
            <a:pPr lvl="1" algn="just">
              <a:spcBef>
                <a:spcPct val="20000"/>
              </a:spcBef>
            </a:pPr>
            <a:r>
              <a:rPr lang="sr-Latn-CS" sz="3000"/>
              <a:t> FEV</a:t>
            </a:r>
            <a:r>
              <a:rPr lang="sr-Cyrl-CS" sz="3000"/>
              <a:t> (литар)</a:t>
            </a:r>
            <a:r>
              <a:rPr lang="sr-Latn-CS" sz="3000"/>
              <a:t> = -9.19 + 0.0744 x </a:t>
            </a:r>
            <a:r>
              <a:rPr lang="sr-Cyrl-CS" sz="3000"/>
              <a:t>висина (цм)</a:t>
            </a:r>
            <a:endParaRPr lang="sr-Latn-CS" sz="3000"/>
          </a:p>
          <a:p>
            <a:pPr lvl="1" algn="just">
              <a:spcBef>
                <a:spcPct val="20000"/>
              </a:spcBef>
            </a:pPr>
            <a:r>
              <a:rPr lang="sr-Latn-CS" sz="3000"/>
              <a:t> FEV1 (</a:t>
            </a:r>
            <a:r>
              <a:rPr lang="sr-Cyrl-CS" sz="3000"/>
              <a:t>литар</a:t>
            </a:r>
            <a:r>
              <a:rPr lang="sr-Latn-CS" sz="3000"/>
              <a:t>) = -9.19 + 7.44 x </a:t>
            </a:r>
            <a:r>
              <a:rPr lang="sr-Cyrl-CS" sz="3000"/>
              <a:t>висина </a:t>
            </a:r>
            <a:r>
              <a:rPr lang="sr-Latn-CS" sz="3000"/>
              <a:t>(m)</a:t>
            </a:r>
            <a:endParaRPr lang="sv-SE" sz="3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4C2-A7E7-49EA-A12E-1A59C528B397}" type="slidenum">
              <a:rPr lang="en-US"/>
              <a:pPr/>
              <a:t>18</a:t>
            </a:fld>
            <a:endParaRPr lang="en-US"/>
          </a:p>
        </p:txBody>
      </p:sp>
      <p:sp>
        <p:nvSpPr>
          <p:cNvPr id="116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Регресиј</a:t>
            </a:r>
            <a:r>
              <a:rPr lang="sr-Cyrl-CS"/>
              <a:t>а </a:t>
            </a:r>
            <a:r>
              <a:rPr lang="it-IT"/>
              <a:t>FEV1 за висину</a:t>
            </a:r>
            <a:r>
              <a:rPr lang="en-US"/>
              <a:t> </a:t>
            </a:r>
            <a:endParaRPr lang="sr-Latn-CS"/>
          </a:p>
        </p:txBody>
      </p:sp>
      <p:sp>
        <p:nvSpPr>
          <p:cNvPr id="116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62244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2200" y="1397000"/>
            <a:ext cx="6707188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9DA75-3D9E-42F0-996E-20BC27B1F9DE}" type="slidenum">
              <a:rPr lang="en-US"/>
              <a:pPr/>
              <a:t>19</a:t>
            </a:fld>
            <a:endParaRPr lang="en-US"/>
          </a:p>
        </p:txBody>
      </p:sp>
      <p:sp>
        <p:nvSpPr>
          <p:cNvPr id="121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Регресиј</a:t>
            </a:r>
            <a:r>
              <a:rPr lang="sr-Cyrl-CS"/>
              <a:t>а </a:t>
            </a:r>
            <a:r>
              <a:rPr lang="it-IT"/>
              <a:t>висин</a:t>
            </a:r>
            <a:r>
              <a:rPr lang="sr-Cyrl-CS"/>
              <a:t>е на </a:t>
            </a:r>
            <a:r>
              <a:rPr lang="it-IT"/>
              <a:t>FEV1</a:t>
            </a:r>
            <a:endParaRPr lang="sr-Latn-CS"/>
          </a:p>
        </p:txBody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Регресиона једначина висине на </a:t>
            </a:r>
            <a:r>
              <a:rPr lang="sv-SE" sz="2800"/>
              <a:t>FEV1</a:t>
            </a:r>
            <a:r>
              <a:rPr lang="sr-Cyrl-CS" sz="2800"/>
              <a:t> је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висина = 158 + 4.54 x FEV1</a:t>
            </a:r>
          </a:p>
          <a:p>
            <a:pPr>
              <a:lnSpc>
                <a:spcPct val="90000"/>
              </a:lnSpc>
            </a:pPr>
            <a:r>
              <a:rPr lang="sr-Cyrl-CS" sz="2800"/>
              <a:t>Није исто као линија регресије </a:t>
            </a:r>
            <a:r>
              <a:rPr lang="sv-SE" sz="2800"/>
              <a:t>FEV1</a:t>
            </a:r>
            <a:r>
              <a:rPr lang="sr-Cyrl-CS" sz="2800"/>
              <a:t> на висину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преуредићемо ову једначину дељењем сваке стране са 4.54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FEV1 = -34.8 + 0.220 x висина</a:t>
            </a:r>
          </a:p>
          <a:p>
            <a:pPr>
              <a:lnSpc>
                <a:spcPct val="90000"/>
              </a:lnSpc>
            </a:pPr>
            <a:r>
              <a:rPr lang="sr-Cyrl-CS" sz="2800"/>
              <a:t>Нагиб регреси</a:t>
            </a:r>
            <a:r>
              <a:rPr lang="sr-Latn-CS" sz="2800"/>
              <a:t>je</a:t>
            </a:r>
            <a:r>
              <a:rPr lang="sr-Cyrl-CS" sz="2800"/>
              <a:t> висине на FEV1 је већи него FEV1 на висин</a:t>
            </a:r>
            <a:r>
              <a:rPr lang="sr-Latn-CS" sz="2800"/>
              <a:t>у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800"/>
              <a:t>Нагиб регреси</a:t>
            </a:r>
            <a:r>
              <a:rPr lang="sr-Latn-CS" sz="2800"/>
              <a:t>je</a:t>
            </a:r>
            <a:r>
              <a:rPr lang="sr-Cyrl-CS" sz="2800"/>
              <a:t> </a:t>
            </a:r>
            <a:r>
              <a:rPr lang="sr-Latn-CS" sz="2800"/>
              <a:t>X</a:t>
            </a:r>
            <a:r>
              <a:rPr lang="sr-Cyrl-CS" sz="2800"/>
              <a:t> на </a:t>
            </a:r>
            <a:r>
              <a:rPr lang="sr-Latn-CS" sz="2800"/>
              <a:t>Y</a:t>
            </a:r>
            <a:r>
              <a:rPr lang="sr-Cyrl-CS" sz="2800"/>
              <a:t> је већи него </a:t>
            </a:r>
            <a:r>
              <a:rPr lang="sr-Latn-CS" sz="2800"/>
              <a:t>Y</a:t>
            </a:r>
            <a:r>
              <a:rPr lang="sr-Cyrl-CS" sz="2800"/>
              <a:t> на </a:t>
            </a:r>
            <a:r>
              <a:rPr lang="sr-Latn-CS" sz="2800"/>
              <a:t>X</a:t>
            </a:r>
            <a:r>
              <a:rPr lang="sr-Cyrl-CS" sz="2800"/>
              <a:t>, када је </a:t>
            </a:r>
            <a:r>
              <a:rPr lang="sr-Latn-CS" sz="2800"/>
              <a:t>X</a:t>
            </a:r>
            <a:r>
              <a:rPr lang="sr-Cyrl-CS" sz="2800"/>
              <a:t> хоризонтална оса</a:t>
            </a:r>
            <a:endParaRPr lang="sr-Latn-C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3A14-FB81-4937-B0D6-5A0CE96DBC5C}" type="slidenum">
              <a:rPr lang="en-US"/>
              <a:pPr/>
              <a:t>2</a:t>
            </a:fld>
            <a:endParaRPr lang="en-US"/>
          </a:p>
        </p:txBody>
      </p:sp>
      <p:sp>
        <p:nvSpPr>
          <p:cNvPr id="112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Дијаграм</a:t>
            </a:r>
            <a:r>
              <a:rPr lang="sr-Latn-CS"/>
              <a:t>и</a:t>
            </a:r>
            <a:r>
              <a:rPr lang="sr-Cyrl-CS"/>
              <a:t> растурања</a:t>
            </a:r>
            <a:r>
              <a:rPr lang="sr-Latn-CS"/>
              <a:t>  </a:t>
            </a:r>
          </a:p>
        </p:txBody>
      </p:sp>
      <p:graphicFrame>
        <p:nvGraphicFramePr>
          <p:cNvPr id="1129475" name="Object 3"/>
          <p:cNvGraphicFramePr>
            <a:graphicFrameLocks noChangeAspect="1"/>
          </p:cNvGraphicFramePr>
          <p:nvPr>
            <p:ph idx="1"/>
          </p:nvPr>
        </p:nvGraphicFramePr>
        <p:xfrm>
          <a:off x="619125" y="1370013"/>
          <a:ext cx="8124825" cy="5076825"/>
        </p:xfrm>
        <a:graphic>
          <a:graphicData uri="http://schemas.openxmlformats.org/presentationml/2006/ole">
            <p:oleObj spid="_x0000_s1129475" name="Document" r:id="rId4" imgW="6077641" imgH="397963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1E9B-F6A0-4256-8DEA-9BFB47CA7E1F}" type="slidenum">
              <a:rPr lang="en-US"/>
              <a:pPr/>
              <a:t>20</a:t>
            </a:fld>
            <a:endParaRPr lang="en-US"/>
          </a:p>
        </p:txBody>
      </p:sp>
      <p:sp>
        <p:nvSpPr>
          <p:cNvPr id="1164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Л</a:t>
            </a:r>
            <a:r>
              <a:rPr lang="it-IT" sz="2600"/>
              <a:t>иниј</a:t>
            </a:r>
            <a:r>
              <a:rPr lang="sr-Cyrl-CS" sz="2600"/>
              <a:t>а </a:t>
            </a:r>
            <a:r>
              <a:rPr lang="it-IT" sz="2600"/>
              <a:t>регресије за податке из табеле </a:t>
            </a:r>
            <a:r>
              <a:rPr lang="sr-Latn-CS" sz="2600"/>
              <a:t>za </a:t>
            </a:r>
            <a:r>
              <a:rPr lang="it-IT" sz="2600"/>
              <a:t>FEV1 и висин</a:t>
            </a:r>
            <a:r>
              <a:rPr lang="sr-Cyrl-CS" sz="2600"/>
              <a:t>у</a:t>
            </a:r>
            <a:r>
              <a:rPr lang="it-IT" sz="2600"/>
              <a:t> за 20 мушких студената медицине</a:t>
            </a:r>
            <a:r>
              <a:rPr lang="en-US" sz="2600"/>
              <a:t> </a:t>
            </a:r>
            <a:endParaRPr lang="sr-Latn-CS" sz="2600"/>
          </a:p>
        </p:txBody>
      </p:sp>
      <p:sp>
        <p:nvSpPr>
          <p:cNvPr id="116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64292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397000"/>
            <a:ext cx="6261100" cy="495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FBBFC-97DC-4381-BCB3-60115EDC4079}" type="slidenum">
              <a:rPr lang="en-US"/>
              <a:pPr/>
              <a:t>21</a:t>
            </a:fld>
            <a:endParaRPr lang="en-US"/>
          </a:p>
        </p:txBody>
      </p:sp>
      <p:sp>
        <p:nvSpPr>
          <p:cNvPr id="1166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r>
              <a:rPr lang="en-US" sz="3600"/>
              <a:t> </a:t>
            </a:r>
            <a:endParaRPr lang="sr-Latn-CS" sz="3600"/>
          </a:p>
        </p:txBody>
      </p:sp>
      <p:sp>
        <p:nvSpPr>
          <p:cNvPr id="116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400"/>
              <a:t>Прво налазимо збир квадрата </a:t>
            </a:r>
            <a:r>
              <a:rPr lang="sr-Cyrl-CS" sz="2400"/>
              <a:t>одступања </a:t>
            </a:r>
            <a:r>
              <a:rPr lang="it-IT" sz="2400"/>
              <a:t>од линије, тј. разлику између </a:t>
            </a:r>
            <a:r>
              <a:rPr lang="sr-Cyrl-CS" sz="2400"/>
              <a:t>посматраних </a:t>
            </a:r>
            <a:r>
              <a:rPr lang="sr-Latn-CS" sz="2400" i="1"/>
              <a:t>y</a:t>
            </a:r>
            <a:r>
              <a:rPr lang="sr-Latn-CS" sz="2400" i="1" baseline="-25000"/>
              <a:t>i</a:t>
            </a:r>
            <a:r>
              <a:rPr lang="sr-Latn-CS" sz="2400" i="1"/>
              <a:t>  </a:t>
            </a:r>
            <a:r>
              <a:rPr lang="sr-Cyrl-CS" sz="2400"/>
              <a:t>и </a:t>
            </a:r>
            <a:r>
              <a:rPr lang="it-IT" sz="2400"/>
              <a:t>вредности предвиђених регресионом линијом</a:t>
            </a:r>
            <a:endParaRPr lang="sr-Cyrl-CS" sz="2400"/>
          </a:p>
          <a:p>
            <a:endParaRPr lang="sr-Cyrl-CS" sz="2400"/>
          </a:p>
          <a:p>
            <a:endParaRPr lang="sr-Cyrl-CS" sz="2400"/>
          </a:p>
          <a:p>
            <a:r>
              <a:rPr lang="sr-Cyrl-CS" sz="2400"/>
              <a:t>Други члан се зове </a:t>
            </a:r>
            <a:r>
              <a:rPr lang="en-US" sz="2400" b="1"/>
              <a:t>збир квадрата услед регресије на X</a:t>
            </a:r>
            <a:endParaRPr lang="sr-Cyrl-CS" sz="2400" b="1"/>
          </a:p>
          <a:p>
            <a:r>
              <a:rPr lang="en-US" sz="2400"/>
              <a:t>Разлика између њих је </a:t>
            </a:r>
            <a:r>
              <a:rPr lang="en-US" sz="2400" b="1"/>
              <a:t>резидуални збир квадрата</a:t>
            </a:r>
            <a:r>
              <a:rPr lang="sr-Cyrl-CS" sz="2400"/>
              <a:t> </a:t>
            </a:r>
            <a:r>
              <a:rPr lang="en-US" sz="2400"/>
              <a:t>или </a:t>
            </a:r>
            <a:r>
              <a:rPr lang="en-US" sz="2400" b="1"/>
              <a:t>збир квадрата око регресије </a:t>
            </a:r>
          </a:p>
          <a:p>
            <a:r>
              <a:rPr lang="en-US" sz="2400"/>
              <a:t>Збир квадрата услед регресије подељен </a:t>
            </a:r>
            <a:r>
              <a:rPr lang="sr-Cyrl-CS" sz="2400"/>
              <a:t>са </a:t>
            </a:r>
            <a:r>
              <a:rPr lang="en-US" sz="2400"/>
              <a:t>укупним збиром квадрата зове се</a:t>
            </a:r>
            <a:endParaRPr lang="sr-Cyrl-CS" sz="2400"/>
          </a:p>
          <a:p>
            <a:pPr lvl="1"/>
            <a:r>
              <a:rPr lang="en-US" sz="2000" b="1"/>
              <a:t>пропорција варијабилности објашњена регресијом</a:t>
            </a:r>
            <a:endParaRPr lang="sr-Latn-CS" sz="2000" b="1"/>
          </a:p>
        </p:txBody>
      </p:sp>
      <p:sp>
        <p:nvSpPr>
          <p:cNvPr id="1166340" name="Rectangle 4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66341" name="Object 5"/>
          <p:cNvGraphicFramePr>
            <a:graphicFrameLocks noChangeAspect="1"/>
          </p:cNvGraphicFramePr>
          <p:nvPr/>
        </p:nvGraphicFramePr>
        <p:xfrm>
          <a:off x="1133475" y="2755900"/>
          <a:ext cx="4503738" cy="758825"/>
        </p:xfrm>
        <a:graphic>
          <a:graphicData uri="http://schemas.openxmlformats.org/presentationml/2006/ole">
            <p:oleObj spid="_x0000_s1166341" name="Equation" r:id="rId4" imgW="1638300" imgH="2794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956C-6283-4978-B587-297ED5C7F78B}" type="slidenum">
              <a:rPr lang="en-US"/>
              <a:pPr/>
              <a:t>22</a:t>
            </a:fld>
            <a:endParaRPr lang="en-US"/>
          </a:p>
        </p:txBody>
      </p:sp>
      <p:sp>
        <p:nvSpPr>
          <p:cNvPr id="1168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68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Cyrl-CS"/>
              <a:t>В</a:t>
            </a:r>
            <a:r>
              <a:rPr lang="sr-Latn-CS"/>
              <a:t>аријанса </a:t>
            </a:r>
            <a:r>
              <a:rPr lang="sr-Latn-CS" i="1"/>
              <a:t>Y</a:t>
            </a:r>
            <a:r>
              <a:rPr lang="sr-Latn-CS"/>
              <a:t> око линије</a:t>
            </a:r>
            <a:endParaRPr lang="sr-Cyrl-CS"/>
          </a:p>
          <a:p>
            <a:pPr lvl="1">
              <a:lnSpc>
                <a:spcPct val="95000"/>
              </a:lnSpc>
            </a:pPr>
            <a:r>
              <a:rPr lang="sr-Latn-CS"/>
              <a:t>звана </a:t>
            </a:r>
            <a:r>
              <a:rPr lang="sr-Latn-CS" b="1"/>
              <a:t>резидуална варијанса</a:t>
            </a:r>
            <a:r>
              <a:rPr lang="sr-Latn-CS"/>
              <a:t> (</a:t>
            </a:r>
            <a:r>
              <a:rPr lang="sr-Latn-CS" b="1"/>
              <a:t>residual variance</a:t>
            </a:r>
            <a:r>
              <a:rPr lang="sr-Latn-CS"/>
              <a:t>)</a:t>
            </a:r>
            <a:r>
              <a:rPr lang="sr-Cyrl-CS"/>
              <a:t> је</a:t>
            </a:r>
          </a:p>
          <a:p>
            <a:pPr>
              <a:lnSpc>
                <a:spcPct val="95000"/>
              </a:lnSpc>
            </a:pPr>
            <a:endParaRPr lang="sr-Cyrl-CS"/>
          </a:p>
          <a:p>
            <a:pPr>
              <a:lnSpc>
                <a:spcPct val="95000"/>
              </a:lnSpc>
            </a:pPr>
            <a:endParaRPr lang="sr-Cyrl-CS"/>
          </a:p>
          <a:p>
            <a:pPr>
              <a:lnSpc>
                <a:spcPct val="95000"/>
              </a:lnSpc>
            </a:pPr>
            <a:r>
              <a:rPr lang="sr-Cyrl-CS"/>
              <a:t>П</a:t>
            </a:r>
            <a:r>
              <a:rPr lang="en-US"/>
              <a:t>ретпостав</a:t>
            </a:r>
            <a:r>
              <a:rPr lang="sr-Cyrl-CS"/>
              <a:t>љамо</a:t>
            </a:r>
            <a:r>
              <a:rPr lang="en-US"/>
              <a:t> да је варијанса </a:t>
            </a:r>
            <a:r>
              <a:rPr lang="sr-Cyrl-CS"/>
              <a:t>униформна</a:t>
            </a:r>
            <a:r>
              <a:rPr lang="en-US"/>
              <a:t> </a:t>
            </a:r>
            <a:endParaRPr lang="sr-Cyrl-CS"/>
          </a:p>
          <a:p>
            <a:pPr>
              <a:lnSpc>
                <a:spcPct val="95000"/>
              </a:lnSpc>
            </a:pPr>
            <a:r>
              <a:rPr lang="sr-Cyrl-CS"/>
              <a:t>И</a:t>
            </a:r>
            <a:r>
              <a:rPr lang="sv-SE"/>
              <a:t>сто као и за </a:t>
            </a:r>
            <a:r>
              <a:rPr lang="sr-Latn-CS" i="1"/>
              <a:t>t</a:t>
            </a:r>
            <a:r>
              <a:rPr lang="sr-Latn-CS"/>
              <a:t> </a:t>
            </a:r>
            <a:r>
              <a:rPr lang="sv-SE"/>
              <a:t>метод два узорка и анализу варијансе</a:t>
            </a:r>
            <a:r>
              <a:rPr lang="en-US"/>
              <a:t> </a:t>
            </a:r>
            <a:endParaRPr lang="sr-Latn-CS"/>
          </a:p>
        </p:txBody>
      </p:sp>
      <p:sp>
        <p:nvSpPr>
          <p:cNvPr id="1168388" name="Rectangle 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68389" name="Object 5"/>
          <p:cNvGraphicFramePr>
            <a:graphicFrameLocks noChangeAspect="1"/>
          </p:cNvGraphicFramePr>
          <p:nvPr/>
        </p:nvGraphicFramePr>
        <p:xfrm>
          <a:off x="1149350" y="2890838"/>
          <a:ext cx="6602413" cy="981075"/>
        </p:xfrm>
        <a:graphic>
          <a:graphicData uri="http://schemas.openxmlformats.org/presentationml/2006/ole">
            <p:oleObj spid="_x0000_s1168389" name="Equation" r:id="rId4" imgW="2373870" imgH="355446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C81-4A6B-4BE1-965F-82821DD542D7}" type="slidenum">
              <a:rPr lang="en-US"/>
              <a:pPr/>
              <a:t>23</a:t>
            </a:fld>
            <a:endParaRPr lang="en-US"/>
          </a:p>
        </p:txBody>
      </p:sp>
      <p:sp>
        <p:nvSpPr>
          <p:cNvPr id="117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7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За FEV1 податке збир квадрата услед регресије је</a:t>
            </a:r>
            <a:endParaRPr lang="sr-Cyrl-CS"/>
          </a:p>
          <a:p>
            <a:endParaRPr lang="sr-Cyrl-CS"/>
          </a:p>
          <a:p>
            <a:r>
              <a:rPr lang="sr-Cyrl-CS"/>
              <a:t>З</a:t>
            </a:r>
            <a:r>
              <a:rPr lang="sv-SE"/>
              <a:t>бир квадрата око регресије је </a:t>
            </a:r>
            <a:endParaRPr lang="sr-Cyrl-CS"/>
          </a:p>
          <a:p>
            <a:endParaRPr lang="sr-Cyrl-CS"/>
          </a:p>
          <a:p>
            <a:r>
              <a:rPr lang="it-IT"/>
              <a:t>Има 20 – 2 = 18 степени слободе, тако да је варијанса око регресије</a:t>
            </a:r>
            <a:r>
              <a:rPr lang="en-US"/>
              <a:t> </a:t>
            </a:r>
            <a:endParaRPr lang="sr-Cyrl-CS"/>
          </a:p>
          <a:p>
            <a:endParaRPr lang="sr-Latn-CS"/>
          </a:p>
        </p:txBody>
      </p:sp>
      <p:sp>
        <p:nvSpPr>
          <p:cNvPr id="1170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70437" name="Object 5"/>
          <p:cNvGraphicFramePr>
            <a:graphicFrameLocks noChangeAspect="1"/>
          </p:cNvGraphicFramePr>
          <p:nvPr/>
        </p:nvGraphicFramePr>
        <p:xfrm>
          <a:off x="1031875" y="2497138"/>
          <a:ext cx="5637213" cy="673100"/>
        </p:xfrm>
        <a:graphic>
          <a:graphicData uri="http://schemas.openxmlformats.org/presentationml/2006/ole">
            <p:oleObj spid="_x0000_s1170437" name="Equation" r:id="rId4" imgW="1917700" imgH="228600" progId="">
              <p:embed/>
            </p:oleObj>
          </a:graphicData>
        </a:graphic>
      </p:graphicFrame>
      <p:sp>
        <p:nvSpPr>
          <p:cNvPr id="1170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70439" name="Object 7"/>
          <p:cNvGraphicFramePr>
            <a:graphicFrameLocks noChangeAspect="1"/>
          </p:cNvGraphicFramePr>
          <p:nvPr/>
        </p:nvGraphicFramePr>
        <p:xfrm>
          <a:off x="1060450" y="3798888"/>
          <a:ext cx="5240338" cy="517525"/>
        </p:xfrm>
        <a:graphic>
          <a:graphicData uri="http://schemas.openxmlformats.org/presentationml/2006/ole">
            <p:oleObj spid="_x0000_s1170439" name="Equation" r:id="rId5" imgW="1637589" imgH="165028" progId="">
              <p:embed/>
            </p:oleObj>
          </a:graphicData>
        </a:graphic>
      </p:graphicFrame>
      <p:sp>
        <p:nvSpPr>
          <p:cNvPr id="1170440" name="Rectangle 8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70441" name="Object 9"/>
          <p:cNvGraphicFramePr>
            <a:graphicFrameLocks noChangeAspect="1"/>
          </p:cNvGraphicFramePr>
          <p:nvPr/>
        </p:nvGraphicFramePr>
        <p:xfrm>
          <a:off x="1135063" y="5449888"/>
          <a:ext cx="4416425" cy="569912"/>
        </p:xfrm>
        <a:graphic>
          <a:graphicData uri="http://schemas.openxmlformats.org/presentationml/2006/ole">
            <p:oleObj spid="_x0000_s1170441" name="Equation" r:id="rId6" imgW="1473200" imgH="1905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2A9D-D6BE-45B8-B431-68EEB9857F70}" type="slidenum">
              <a:rPr lang="en-US"/>
              <a:pPr/>
              <a:t>24</a:t>
            </a:fld>
            <a:endParaRPr lang="en-US"/>
          </a:p>
        </p:txBody>
      </p:sp>
      <p:sp>
        <p:nvSpPr>
          <p:cNvPr id="1172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72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01013" cy="4725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v-SE" sz="2800"/>
              <a:t>Стандардна грешка</a:t>
            </a:r>
            <a:r>
              <a:rPr lang="sr-Cyrl-CS" sz="2800"/>
              <a:t> од </a:t>
            </a:r>
            <a:r>
              <a:rPr lang="sr-Latn-CS" sz="2800" i="1"/>
              <a:t>b</a:t>
            </a:r>
            <a:r>
              <a:rPr lang="sr-Latn-CS" sz="2800"/>
              <a:t> </a:t>
            </a:r>
            <a:r>
              <a:rPr lang="sv-SE" sz="2800"/>
              <a:t>је дата помоћу</a:t>
            </a: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r>
              <a:rPr lang="it-IT" sz="2800"/>
              <a:t>Стандардна грешка је заснована на једном збиру квадрата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 i="1"/>
              <a:t>b</a:t>
            </a:r>
            <a:r>
              <a:rPr lang="sr-Latn-CS" sz="2400"/>
              <a:t>/SE(</a:t>
            </a:r>
            <a:r>
              <a:rPr lang="sr-Latn-CS" sz="2400" i="1"/>
              <a:t>b</a:t>
            </a:r>
            <a:r>
              <a:rPr lang="sr-Latn-CS" sz="2400"/>
              <a:t>) </a:t>
            </a:r>
            <a:r>
              <a:rPr lang="sr-Cyrl-CS" sz="2400"/>
              <a:t>је </a:t>
            </a:r>
            <a:r>
              <a:rPr lang="it-IT" sz="2400"/>
              <a:t>посматрање из </a:t>
            </a:r>
            <a:r>
              <a:rPr lang="sr-Latn-CS" sz="2400" i="1"/>
              <a:t>t</a:t>
            </a:r>
            <a:r>
              <a:rPr lang="sr-Latn-CS" sz="2400"/>
              <a:t> </a:t>
            </a:r>
            <a:r>
              <a:rPr lang="it-IT" sz="2400"/>
              <a:t>расподеле са </a:t>
            </a:r>
            <a:r>
              <a:rPr lang="sr-Latn-CS" sz="2400" i="1"/>
              <a:t>n</a:t>
            </a:r>
            <a:r>
              <a:rPr lang="sr-Latn-CS" sz="2400"/>
              <a:t> - 2 </a:t>
            </a:r>
            <a:r>
              <a:rPr lang="it-IT" sz="2400"/>
              <a:t>степена слободе 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it-IT" sz="2800"/>
              <a:t>Можемо </a:t>
            </a:r>
            <a:r>
              <a:rPr lang="sr-Cyrl-CS" sz="2800"/>
              <a:t>про</a:t>
            </a:r>
            <a:r>
              <a:rPr lang="it-IT" sz="2800"/>
              <a:t>наћи 95% интервал поверења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it-IT" sz="2400"/>
              <a:t>за </a:t>
            </a:r>
            <a:r>
              <a:rPr lang="sr-Latn-CS" sz="2400" i="1"/>
              <a:t>b</a:t>
            </a:r>
            <a:r>
              <a:rPr lang="sr-Latn-CS" sz="2400"/>
              <a:t> </a:t>
            </a:r>
            <a:r>
              <a:rPr lang="it-IT" sz="2400"/>
              <a:t>узимајући </a:t>
            </a:r>
            <a:r>
              <a:rPr lang="sr-Latn-CS" sz="2400" i="1"/>
              <a:t>t</a:t>
            </a:r>
            <a:r>
              <a:rPr lang="sr-Latn-CS" sz="2400"/>
              <a:t> </a:t>
            </a:r>
            <a:r>
              <a:rPr lang="it-IT" sz="2400"/>
              <a:t>стандардне грешке на обе стране процене</a:t>
            </a:r>
            <a:r>
              <a:rPr lang="en-US" sz="2400"/>
              <a:t> </a:t>
            </a:r>
            <a:endParaRPr lang="sr-Latn-CS" sz="2400"/>
          </a:p>
        </p:txBody>
      </p:sp>
      <p:graphicFrame>
        <p:nvGraphicFramePr>
          <p:cNvPr id="117248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965200" y="1990725"/>
          <a:ext cx="7270750" cy="1371600"/>
        </p:xfrm>
        <a:graphic>
          <a:graphicData uri="http://schemas.openxmlformats.org/presentationml/2006/ole">
            <p:oleObj spid="_x0000_s1172484" name="Document" r:id="rId4" imgW="5771697" imgH="596373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871B5-9675-4E98-8E03-50C9D07F53A4}" type="slidenum">
              <a:rPr lang="en-US"/>
              <a:pPr/>
              <a:t>25</a:t>
            </a:fld>
            <a:endParaRPr lang="en-US"/>
          </a:p>
        </p:txBody>
      </p:sp>
      <p:sp>
        <p:nvSpPr>
          <p:cNvPr id="1174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graphicFrame>
        <p:nvGraphicFramePr>
          <p:cNvPr id="1174531" name="Object 3"/>
          <p:cNvGraphicFramePr>
            <a:graphicFrameLocks noChangeAspect="1"/>
          </p:cNvGraphicFramePr>
          <p:nvPr>
            <p:ph idx="1"/>
          </p:nvPr>
        </p:nvGraphicFramePr>
        <p:xfrm>
          <a:off x="1169988" y="1346200"/>
          <a:ext cx="6751637" cy="5041900"/>
        </p:xfrm>
        <a:graphic>
          <a:graphicData uri="http://schemas.openxmlformats.org/presentationml/2006/ole">
            <p:oleObj spid="_x0000_s1174531" name="Document" r:id="rId4" imgW="6013991" imgH="4491171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F9DD8-836F-4126-9AEC-0869CBE33460}" type="slidenum">
              <a:rPr lang="en-US"/>
              <a:pPr/>
              <a:t>26</a:t>
            </a:fld>
            <a:endParaRPr lang="en-US"/>
          </a:p>
        </p:txBody>
      </p:sp>
      <p:sp>
        <p:nvSpPr>
          <p:cNvPr id="1176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76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92250"/>
            <a:ext cx="7831138" cy="4725988"/>
          </a:xfrm>
        </p:spPr>
        <p:txBody>
          <a:bodyPr/>
          <a:lstStyle/>
          <a:p>
            <a:pPr marL="533400" indent="-533400"/>
            <a:r>
              <a:rPr lang="it-IT" sz="2800"/>
              <a:t>95% интервал поверења за </a:t>
            </a:r>
            <a:r>
              <a:rPr lang="sr-Latn-CS" sz="2800" i="1"/>
              <a:t>b</a:t>
            </a:r>
            <a:r>
              <a:rPr lang="sr-Latn-CS" sz="2800"/>
              <a:t> </a:t>
            </a:r>
            <a:r>
              <a:rPr lang="sr-Cyrl-CS" sz="2800"/>
              <a:t>је</a:t>
            </a:r>
          </a:p>
          <a:p>
            <a:pPr marL="533400" indent="-533400"/>
            <a:endParaRPr lang="sr-Cyrl-CS" sz="2800"/>
          </a:p>
          <a:p>
            <a:pPr marL="914400" lvl="1" indent="-457200"/>
            <a:endParaRPr lang="sr-Cyrl-CS" sz="2400"/>
          </a:p>
          <a:p>
            <a:pPr marL="914400" lvl="1" indent="-457200"/>
            <a:r>
              <a:rPr lang="sr-Cyrl-CS" sz="2400"/>
              <a:t>или 0.02 до 0.13 литара/цм</a:t>
            </a:r>
          </a:p>
          <a:p>
            <a:pPr marL="533400" indent="-533400"/>
            <a:endParaRPr lang="sr-Cyrl-CS" sz="2800"/>
          </a:p>
          <a:p>
            <a:pPr marL="533400" indent="-533400"/>
            <a:r>
              <a:rPr lang="it-IT" sz="2800"/>
              <a:t>Можемо видети да </a:t>
            </a:r>
            <a:r>
              <a:rPr lang="sr-Cyrl-CS" sz="2800"/>
              <a:t>су </a:t>
            </a:r>
            <a:r>
              <a:rPr lang="it-IT" sz="2800"/>
              <a:t>FEV1 и висина повезани</a:t>
            </a:r>
            <a:endParaRPr lang="sr-Cyrl-CS" sz="2800"/>
          </a:p>
          <a:p>
            <a:pPr marL="914400" lvl="1" indent="-457200"/>
            <a:r>
              <a:rPr lang="it-IT" sz="2400"/>
              <a:t>иако нагиб није добро процењ</a:t>
            </a:r>
            <a:r>
              <a:rPr lang="sr-Cyrl-CS" sz="2400"/>
              <a:t>ен</a:t>
            </a:r>
            <a:endParaRPr lang="sr-Latn-CS" sz="2400"/>
          </a:p>
        </p:txBody>
      </p:sp>
      <p:graphicFrame>
        <p:nvGraphicFramePr>
          <p:cNvPr id="117658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0" y="2170113"/>
          <a:ext cx="8897938" cy="677862"/>
        </p:xfrm>
        <a:graphic>
          <a:graphicData uri="http://schemas.openxmlformats.org/presentationml/2006/ole">
            <p:oleObj spid="_x0000_s1176580" name="Document" r:id="rId4" imgW="5771697" imgH="240781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E4FB-4F24-473C-8ABE-765B7862A5EB}" type="slidenum">
              <a:rPr lang="en-US"/>
              <a:pPr/>
              <a:t>27</a:t>
            </a:fld>
            <a:endParaRPr lang="en-US"/>
          </a:p>
        </p:txBody>
      </p:sp>
      <p:sp>
        <p:nvSpPr>
          <p:cNvPr id="1178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7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Н</a:t>
            </a:r>
            <a:r>
              <a:rPr lang="it-IT"/>
              <a:t>улт</a:t>
            </a:r>
            <a:r>
              <a:rPr lang="sr-Cyrl-CS"/>
              <a:t>а</a:t>
            </a:r>
            <a:r>
              <a:rPr lang="it-IT"/>
              <a:t> хипотезу да </a:t>
            </a:r>
            <a:r>
              <a:rPr lang="sr-Cyrl-CS"/>
              <a:t>је </a:t>
            </a:r>
            <a:r>
              <a:rPr lang="it-IT"/>
              <a:t>у популациј</a:t>
            </a:r>
            <a:r>
              <a:rPr lang="sr-Cyrl-CS"/>
              <a:t>и</a:t>
            </a:r>
            <a:r>
              <a:rPr lang="it-IT"/>
              <a:t>, нагиб = 0 у односу на</a:t>
            </a:r>
            <a:endParaRPr lang="sr-Cyrl-CS"/>
          </a:p>
          <a:p>
            <a:pPr lvl="1"/>
            <a:r>
              <a:rPr lang="it-IT"/>
              <a:t>алтернативу да нагиб није једнак 0, однос</a:t>
            </a:r>
            <a:r>
              <a:rPr lang="sr-Cyrl-CS"/>
              <a:t>а </a:t>
            </a:r>
            <a:r>
              <a:rPr lang="it-IT"/>
              <a:t>у било ком смеру</a:t>
            </a:r>
            <a:endParaRPr lang="sr-Cyrl-CS"/>
          </a:p>
          <a:p>
            <a:r>
              <a:rPr lang="sr-Cyrl-CS"/>
              <a:t>Т</a:t>
            </a:r>
            <a:r>
              <a:rPr lang="it-IT"/>
              <a:t>ест статистика је </a:t>
            </a:r>
            <a:r>
              <a:rPr lang="sr-Latn-CS" i="1"/>
              <a:t>b</a:t>
            </a:r>
            <a:r>
              <a:rPr lang="sr-Latn-CS"/>
              <a:t>/SE(</a:t>
            </a:r>
            <a:r>
              <a:rPr lang="sr-Latn-CS" i="1"/>
              <a:t>b</a:t>
            </a:r>
            <a:r>
              <a:rPr lang="sr-Latn-CS"/>
              <a:t>)</a:t>
            </a:r>
            <a:endParaRPr lang="sr-Cyrl-CS"/>
          </a:p>
          <a:p>
            <a:r>
              <a:rPr lang="sr-Cyrl-CS"/>
              <a:t>А</a:t>
            </a:r>
            <a:r>
              <a:rPr lang="it-IT"/>
              <a:t>ко је нулта хипотеза тачна ово ће бити из </a:t>
            </a:r>
            <a:r>
              <a:rPr lang="sr-Latn-CS" i="1"/>
              <a:t>t</a:t>
            </a:r>
            <a:r>
              <a:rPr lang="sr-Latn-CS"/>
              <a:t> </a:t>
            </a:r>
            <a:r>
              <a:rPr lang="it-IT"/>
              <a:t>расподеле са </a:t>
            </a:r>
            <a:r>
              <a:rPr lang="sr-Latn-CS" i="1"/>
              <a:t>n</a:t>
            </a:r>
            <a:r>
              <a:rPr lang="sr-Latn-CS"/>
              <a:t> </a:t>
            </a:r>
            <a:r>
              <a:rPr lang="it-IT"/>
              <a:t>- 2 степен</a:t>
            </a:r>
            <a:r>
              <a:rPr lang="sr-Cyrl-CS"/>
              <a:t>и </a:t>
            </a:r>
            <a:r>
              <a:rPr lang="it-IT"/>
              <a:t>слободе</a:t>
            </a:r>
            <a:r>
              <a:rPr lang="en-US"/>
              <a:t> </a:t>
            </a:r>
            <a:endParaRPr lang="sr-Latn-CS"/>
          </a:p>
        </p:txBody>
      </p:sp>
      <p:sp>
        <p:nvSpPr>
          <p:cNvPr id="1178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78629" name="Object 5"/>
          <p:cNvGraphicFramePr>
            <a:graphicFrameLocks noChangeAspect="1"/>
          </p:cNvGraphicFramePr>
          <p:nvPr/>
        </p:nvGraphicFramePr>
        <p:xfrm>
          <a:off x="1095375" y="5127625"/>
          <a:ext cx="5391150" cy="1201738"/>
        </p:xfrm>
        <a:graphic>
          <a:graphicData uri="http://schemas.openxmlformats.org/presentationml/2006/ole">
            <p:oleObj spid="_x0000_s1178629" name="Equation" r:id="rId4" imgW="1663700" imgH="3683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3BDC-6C86-4826-A9E1-81467168F98A}" type="slidenum">
              <a:rPr lang="en-US"/>
              <a:pPr/>
              <a:t>28</a:t>
            </a:fld>
            <a:endParaRPr lang="en-US"/>
          </a:p>
        </p:txBody>
      </p:sp>
      <p:sp>
        <p:nvSpPr>
          <p:cNvPr id="1180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graphicFrame>
        <p:nvGraphicFramePr>
          <p:cNvPr id="1180675" name="Object 3"/>
          <p:cNvGraphicFramePr>
            <a:graphicFrameLocks noChangeAspect="1"/>
          </p:cNvGraphicFramePr>
          <p:nvPr>
            <p:ph idx="1"/>
          </p:nvPr>
        </p:nvGraphicFramePr>
        <p:xfrm>
          <a:off x="1222375" y="1384300"/>
          <a:ext cx="6751638" cy="5041900"/>
        </p:xfrm>
        <a:graphic>
          <a:graphicData uri="http://schemas.openxmlformats.org/presentationml/2006/ole">
            <p:oleObj spid="_x0000_s1180675" name="Document" r:id="rId4" imgW="6013991" imgH="4491171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314FC-27B7-49E6-BF20-2D579F85968B}" type="slidenum">
              <a:rPr lang="en-US"/>
              <a:pPr/>
              <a:t>29</a:t>
            </a:fld>
            <a:endParaRPr lang="en-US"/>
          </a:p>
        </p:txBody>
      </p:sp>
      <p:sp>
        <p:nvSpPr>
          <p:cNvPr id="118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r>
              <a:rPr lang="en-US"/>
              <a:t> </a:t>
            </a:r>
            <a:endParaRPr lang="sr-Latn-CS"/>
          </a:p>
        </p:txBody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Регресиони метод нам говори нешто о природи односа између две променљиве</a:t>
            </a:r>
            <a:endParaRPr lang="sr-Cyrl-CS"/>
          </a:p>
          <a:p>
            <a:pPr lvl="1"/>
            <a:r>
              <a:rPr lang="it-IT"/>
              <a:t>не каже колико је тај однос </a:t>
            </a:r>
            <a:r>
              <a:rPr lang="sr-Cyrl-CS"/>
              <a:t>веран</a:t>
            </a:r>
          </a:p>
          <a:p>
            <a:r>
              <a:rPr lang="sr-Cyrl-CS"/>
              <a:t>Користимо </a:t>
            </a:r>
            <a:r>
              <a:rPr lang="it-IT"/>
              <a:t>коефицијент корелације</a:t>
            </a:r>
            <a:endParaRPr lang="sr-Cyrl-CS"/>
          </a:p>
          <a:p>
            <a:pPr lvl="1"/>
            <a:r>
              <a:rPr lang="it-IT"/>
              <a:t>заснован </a:t>
            </a:r>
            <a:r>
              <a:rPr lang="sr-Cyrl-CS"/>
              <a:t>је </a:t>
            </a:r>
            <a:r>
              <a:rPr lang="it-IT"/>
              <a:t>на збиру производа око средине две променљиве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0E17C-845E-410B-99FF-4893BEBF0329}" type="slidenum">
              <a:rPr lang="en-US"/>
              <a:pPr/>
              <a:t>3</a:t>
            </a:fld>
            <a:endParaRPr lang="en-US"/>
          </a:p>
        </p:txBody>
      </p:sp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Дијаграм растурања који приказује однос између FEV1 и висине за групу мушких студената медицине</a:t>
            </a:r>
            <a:r>
              <a:rPr lang="sr-Latn-CS" sz="2600"/>
              <a:t> </a:t>
            </a:r>
          </a:p>
        </p:txBody>
      </p:sp>
      <p:sp>
        <p:nvSpPr>
          <p:cNvPr id="113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31524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7625" y="1371600"/>
            <a:ext cx="66214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952BD-2893-4007-81BE-3C20F5EBD2B1}" type="slidenum">
              <a:rPr lang="en-US"/>
              <a:pPr/>
              <a:t>30</a:t>
            </a:fld>
            <a:endParaRPr lang="en-US"/>
          </a:p>
        </p:txBody>
      </p:sp>
      <p:sp>
        <p:nvSpPr>
          <p:cNvPr id="118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/>
              <a:t>Дијаграм растурања са осама кроз </a:t>
            </a:r>
            <a:r>
              <a:rPr lang="sr-Cyrl-CS" sz="3600"/>
              <a:t>средину</a:t>
            </a:r>
            <a:r>
              <a:rPr lang="sr-Latn-CS" sz="3600"/>
              <a:t> </a:t>
            </a:r>
          </a:p>
        </p:txBody>
      </p:sp>
      <p:sp>
        <p:nvSpPr>
          <p:cNvPr id="118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84772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97000"/>
            <a:ext cx="6583363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826A9-C506-48D5-BC7B-2B1CB9503A6C}" type="slidenum">
              <a:rPr lang="en-US"/>
              <a:pPr/>
              <a:t>31</a:t>
            </a:fld>
            <a:endParaRPr lang="en-US"/>
          </a:p>
        </p:txBody>
      </p:sp>
      <p:sp>
        <p:nvSpPr>
          <p:cNvPr id="118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8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400"/>
              <a:t>Кажемо да постоји </a:t>
            </a:r>
            <a:r>
              <a:rPr lang="it-IT" sz="2400" b="1"/>
              <a:t>позитивна</a:t>
            </a:r>
            <a:r>
              <a:rPr lang="it-IT" sz="2400"/>
              <a:t> </a:t>
            </a:r>
            <a:r>
              <a:rPr lang="it-IT" sz="2400" b="1"/>
              <a:t>корелација</a:t>
            </a:r>
            <a:r>
              <a:rPr lang="it-IT" sz="2400"/>
              <a:t> </a:t>
            </a:r>
            <a:r>
              <a:rPr lang="sr-Cyrl-CS" sz="2400"/>
              <a:t>(</a:t>
            </a:r>
            <a:r>
              <a:rPr lang="sr-Latn-CS" sz="2400" b="1"/>
              <a:t>positive correlation</a:t>
            </a:r>
            <a:r>
              <a:rPr lang="sr-Cyrl-CS" sz="2400"/>
              <a:t>) </a:t>
            </a:r>
            <a:r>
              <a:rPr lang="it-IT" sz="2400"/>
              <a:t>између две променљиве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it-IT" sz="2000"/>
              <a:t>док се једна повећава</a:t>
            </a:r>
            <a:r>
              <a:rPr lang="sr-Cyrl-CS" sz="2000"/>
              <a:t>, </a:t>
            </a:r>
            <a:r>
              <a:rPr lang="it-IT" sz="2000"/>
              <a:t>то чини и друга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it-IT" sz="2400"/>
              <a:t>Да се једна променљива смањује док се друга повећава, већина тачака леж</a:t>
            </a:r>
            <a:r>
              <a:rPr lang="sr-Cyrl-CS" sz="2400"/>
              <a:t>ала </a:t>
            </a:r>
            <a:r>
              <a:rPr lang="it-IT" sz="2400"/>
              <a:t>у горњем левом и доњем десном делу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у</a:t>
            </a:r>
            <a:r>
              <a:rPr lang="it-IT" sz="2000"/>
              <a:t> овом случају би збир производа био негативан и постојала би </a:t>
            </a:r>
            <a:r>
              <a:rPr lang="it-IT" sz="2000" b="1"/>
              <a:t>негативна корелација</a:t>
            </a:r>
            <a:r>
              <a:rPr lang="sr-Cyrl-CS" sz="2000"/>
              <a:t> </a:t>
            </a:r>
            <a:r>
              <a:rPr lang="it-IT" sz="2000"/>
              <a:t>између променљивих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it-IT" sz="2400"/>
              <a:t>Када две променљиве нису повезане, имамо дијаграм растурања са приближно истим бројем тачака у сваком од делова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п</a:t>
            </a:r>
            <a:r>
              <a:rPr lang="it-IT" sz="2000"/>
              <a:t>остоји </a:t>
            </a:r>
            <a:r>
              <a:rPr lang="it-IT" sz="2000" b="1"/>
              <a:t>нула корелација</a:t>
            </a:r>
            <a:r>
              <a:rPr lang="it-IT" sz="2000"/>
              <a:t> или </a:t>
            </a:r>
            <a:r>
              <a:rPr lang="it-IT" sz="2000" b="1"/>
              <a:t>нема</a:t>
            </a:r>
            <a:r>
              <a:rPr lang="it-IT" sz="2000"/>
              <a:t> </a:t>
            </a:r>
            <a:r>
              <a:rPr lang="it-IT" sz="2000" b="1"/>
              <a:t>корелације</a:t>
            </a:r>
            <a:endParaRPr lang="sr-Cyrl-CS" sz="2000"/>
          </a:p>
          <a:p>
            <a:pPr lvl="1">
              <a:lnSpc>
                <a:spcPct val="90000"/>
              </a:lnSpc>
            </a:pPr>
            <a:r>
              <a:rPr lang="sr-Cyrl-CS" sz="2000"/>
              <a:t>з</a:t>
            </a:r>
            <a:r>
              <a:rPr lang="it-IT" sz="2000"/>
              <a:t>а променљиве се каже да </a:t>
            </a:r>
            <a:r>
              <a:rPr lang="it-IT" sz="2000" b="1"/>
              <a:t>нису у</a:t>
            </a:r>
            <a:r>
              <a:rPr lang="it-IT" sz="2000"/>
              <a:t> </a:t>
            </a:r>
            <a:r>
              <a:rPr lang="it-IT" sz="2000" b="1"/>
              <a:t>корелацији</a:t>
            </a:r>
            <a:endParaRPr lang="sr-Latn-C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91923-15A3-40E6-9B85-D80E3A10662C}" type="slidenum">
              <a:rPr lang="en-US"/>
              <a:pPr/>
              <a:t>32</a:t>
            </a:fld>
            <a:endParaRPr lang="en-US"/>
          </a:p>
        </p:txBody>
      </p:sp>
      <p:sp>
        <p:nvSpPr>
          <p:cNvPr id="118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8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А</a:t>
            </a:r>
            <a:r>
              <a:rPr lang="it-IT"/>
              <a:t>ко поделимо збир производа </a:t>
            </a:r>
            <a:r>
              <a:rPr lang="sr-Cyrl-CS"/>
              <a:t>са </a:t>
            </a:r>
            <a:r>
              <a:rPr lang="it-IT"/>
              <a:t>квадратним кореном збира квадрата од </a:t>
            </a:r>
            <a:r>
              <a:rPr lang="sr-Latn-CS" i="1"/>
              <a:t>X</a:t>
            </a:r>
            <a:r>
              <a:rPr lang="it-IT"/>
              <a:t> и</a:t>
            </a:r>
            <a:r>
              <a:rPr lang="sr-Latn-CS" i="1"/>
              <a:t> Y</a:t>
            </a:r>
            <a:endParaRPr lang="sr-Cyrl-CS" i="1"/>
          </a:p>
          <a:p>
            <a:pPr lvl="1"/>
            <a:r>
              <a:rPr lang="it-IT"/>
              <a:t>н</a:t>
            </a:r>
            <a:r>
              <a:rPr lang="sr-Cyrl-CS"/>
              <a:t>алазимо</a:t>
            </a:r>
            <a:r>
              <a:rPr lang="it-IT"/>
              <a:t> коефицијент без димензија </a:t>
            </a:r>
            <a:endParaRPr lang="sr-Cyrl-CS"/>
          </a:p>
          <a:p>
            <a:r>
              <a:rPr lang="it-IT"/>
              <a:t>Oво нам даје </a:t>
            </a:r>
            <a:r>
              <a:rPr lang="it-IT" b="1"/>
              <a:t>производ</a:t>
            </a:r>
            <a:r>
              <a:rPr lang="sr-Cyrl-CS" b="1"/>
              <a:t> момента </a:t>
            </a:r>
            <a:r>
              <a:rPr lang="it-IT" b="1"/>
              <a:t>коефицијент</a:t>
            </a:r>
            <a:r>
              <a:rPr lang="sr-Cyrl-CS" b="1"/>
              <a:t>а </a:t>
            </a:r>
            <a:r>
              <a:rPr lang="it-IT" b="1"/>
              <a:t>корелације</a:t>
            </a:r>
            <a:r>
              <a:rPr lang="sr-Cyrl-CS"/>
              <a:t> (</a:t>
            </a:r>
            <a:r>
              <a:rPr lang="sr-Latn-CS" b="1"/>
              <a:t>product moment correlation coefficient</a:t>
            </a:r>
            <a:r>
              <a:rPr lang="sr-Cyrl-CS"/>
              <a:t>)</a:t>
            </a:r>
            <a:endParaRPr lang="en-US"/>
          </a:p>
          <a:p>
            <a:pPr lvl="1"/>
            <a:r>
              <a:rPr lang="it-IT"/>
              <a:t>или </a:t>
            </a:r>
            <a:r>
              <a:rPr lang="it-IT" b="1"/>
              <a:t>коефицијент</a:t>
            </a:r>
            <a:r>
              <a:rPr lang="it-IT"/>
              <a:t> </a:t>
            </a:r>
            <a:r>
              <a:rPr lang="it-IT" b="1"/>
              <a:t>корелације</a:t>
            </a:r>
            <a:r>
              <a:rPr lang="it-IT"/>
              <a:t>, обично означен са </a:t>
            </a:r>
            <a:r>
              <a:rPr lang="sr-Latn-CS" i="1"/>
              <a:t>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9FA18-A826-48C0-B650-ABEA1BE1471A}" type="slidenum">
              <a:rPr lang="en-US"/>
              <a:pPr/>
              <a:t>33</a:t>
            </a:fld>
            <a:endParaRPr lang="en-US"/>
          </a:p>
        </p:txBody>
      </p:sp>
      <p:sp>
        <p:nvSpPr>
          <p:cNvPr id="119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Ако су </a:t>
            </a:r>
            <a:r>
              <a:rPr lang="sr-Latn-CS" i="1"/>
              <a:t>n</a:t>
            </a:r>
            <a:r>
              <a:rPr lang="sr-Latn-CS"/>
              <a:t> </a:t>
            </a:r>
            <a:r>
              <a:rPr lang="it-IT"/>
              <a:t>парова посматрања обележени са </a:t>
            </a:r>
            <a:r>
              <a:rPr lang="sr-Latn-CS"/>
              <a:t>(</a:t>
            </a:r>
            <a:r>
              <a:rPr lang="sr-Latn-CS" i="1"/>
              <a:t>x</a:t>
            </a:r>
            <a:r>
              <a:rPr lang="sr-Latn-CS" i="1" baseline="-25000"/>
              <a:t>i</a:t>
            </a:r>
            <a:r>
              <a:rPr lang="sr-Latn-CS"/>
              <a:t>, </a:t>
            </a:r>
            <a:r>
              <a:rPr lang="sr-Latn-CS" i="1"/>
              <a:t>y</a:t>
            </a:r>
            <a:r>
              <a:rPr lang="sr-Latn-CS" i="1" baseline="-25000"/>
              <a:t>i</a:t>
            </a:r>
            <a:r>
              <a:rPr lang="sr-Latn-CS"/>
              <a:t>), </a:t>
            </a:r>
            <a:r>
              <a:rPr lang="it-IT"/>
              <a:t>онда се</a:t>
            </a:r>
            <a:r>
              <a:rPr lang="it-IT" i="1"/>
              <a:t> </a:t>
            </a:r>
            <a:r>
              <a:rPr lang="sr-Latn-CS" i="1"/>
              <a:t>r</a:t>
            </a:r>
            <a:r>
              <a:rPr lang="sr-Latn-CS"/>
              <a:t> </a:t>
            </a:r>
            <a:r>
              <a:rPr lang="it-IT"/>
              <a:t>добија помоћу</a:t>
            </a:r>
            <a:endParaRPr lang="sr-Latn-CS"/>
          </a:p>
        </p:txBody>
      </p:sp>
      <p:sp>
        <p:nvSpPr>
          <p:cNvPr id="1190916" name="Rectangle 4"/>
          <p:cNvSpPr>
            <a:spLocks noChangeArrowheads="1"/>
          </p:cNvSpPr>
          <p:nvPr/>
        </p:nvSpPr>
        <p:spPr bwMode="auto">
          <a:xfrm>
            <a:off x="0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90917" name="Object 5"/>
          <p:cNvGraphicFramePr>
            <a:graphicFrameLocks noChangeAspect="1"/>
          </p:cNvGraphicFramePr>
          <p:nvPr/>
        </p:nvGraphicFramePr>
        <p:xfrm>
          <a:off x="411163" y="2609850"/>
          <a:ext cx="8732837" cy="2638425"/>
        </p:xfrm>
        <a:graphic>
          <a:graphicData uri="http://schemas.openxmlformats.org/presentationml/2006/ole">
            <p:oleObj spid="_x0000_s1190917" name="Microsoft Equation 3.0" r:id="rId4" imgW="4572000" imgH="1384300" progId="">
              <p:embed/>
            </p:oleObj>
          </a:graphicData>
        </a:graphic>
      </p:graphicFrame>
      <p:sp>
        <p:nvSpPr>
          <p:cNvPr id="1190918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90919" name="Object 7"/>
          <p:cNvGraphicFramePr>
            <a:graphicFrameLocks noChangeAspect="1"/>
          </p:cNvGraphicFramePr>
          <p:nvPr/>
        </p:nvGraphicFramePr>
        <p:xfrm>
          <a:off x="822325" y="5383213"/>
          <a:ext cx="4510088" cy="981075"/>
        </p:xfrm>
        <a:graphic>
          <a:graphicData uri="http://schemas.openxmlformats.org/presentationml/2006/ole">
            <p:oleObj spid="_x0000_s1190919" name="Microsoft Equation 3.0" r:id="rId5" imgW="1752600" imgH="3810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5C7B6-95BA-411A-B3C6-DE3F75B53AA8}" type="slidenum">
              <a:rPr lang="en-US"/>
              <a:pPr/>
              <a:t>34</a:t>
            </a:fld>
            <a:endParaRPr lang="en-US"/>
          </a:p>
        </p:txBody>
      </p:sp>
      <p:sp>
        <p:nvSpPr>
          <p:cNvPr id="119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Када све тачке леже тачно на правој линији таквој да </a:t>
            </a:r>
            <a:r>
              <a:rPr lang="sr-Latn-CS" i="1"/>
              <a:t>Y</a:t>
            </a:r>
            <a:r>
              <a:rPr lang="sr-Cyrl-CS"/>
              <a:t> расте док </a:t>
            </a:r>
            <a:r>
              <a:rPr lang="sr-Latn-CS" i="1"/>
              <a:t>X</a:t>
            </a:r>
            <a:r>
              <a:rPr lang="sr-Cyrl-CS"/>
              <a:t> расте </a:t>
            </a:r>
            <a:endParaRPr lang="sr-Latn-CS"/>
          </a:p>
          <a:p>
            <a:pPr lvl="1"/>
            <a:r>
              <a:rPr lang="sr-Latn-CS" i="1"/>
              <a:t>r</a:t>
            </a:r>
            <a:r>
              <a:rPr lang="sr-Cyrl-CS"/>
              <a:t> = 1</a:t>
            </a:r>
            <a:endParaRPr lang="en-US"/>
          </a:p>
          <a:p>
            <a:r>
              <a:rPr lang="sr-Cyrl-CS"/>
              <a:t>Када се све тачке леже тачно на правој линији са негативним нагибом</a:t>
            </a:r>
            <a:endParaRPr lang="en-US"/>
          </a:p>
          <a:p>
            <a:pPr lvl="1"/>
            <a:r>
              <a:rPr lang="sr-Latn-CS" i="1"/>
              <a:t>r</a:t>
            </a:r>
            <a:r>
              <a:rPr lang="sr-Cyrl-CS"/>
              <a:t> = -1</a:t>
            </a:r>
            <a:endParaRPr lang="en-US"/>
          </a:p>
          <a:p>
            <a:r>
              <a:rPr lang="sr-Cyrl-CS"/>
              <a:t>Када уопште не постоји никаква веза</a:t>
            </a:r>
            <a:endParaRPr lang="en-US"/>
          </a:p>
          <a:p>
            <a:pPr lvl="1"/>
            <a:r>
              <a:rPr lang="sr-Latn-CS" i="1"/>
              <a:t>r</a:t>
            </a:r>
            <a:r>
              <a:rPr lang="sr-Cyrl-CS"/>
              <a:t> = 0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D770-389C-46BB-99B6-9535EAB58FEA}" type="slidenum">
              <a:rPr lang="en-US"/>
              <a:pPr/>
              <a:t>35</a:t>
            </a:fld>
            <a:endParaRPr lang="en-US"/>
          </a:p>
        </p:txBody>
      </p:sp>
      <p:sp>
        <p:nvSpPr>
          <p:cNvPr id="119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/>
              <a:t>Подаци где коефицијент корелације може да доведе у забуну</a:t>
            </a:r>
            <a:r>
              <a:rPr lang="en-US" sz="3000"/>
              <a:t> </a:t>
            </a:r>
            <a:endParaRPr lang="sr-Latn-CS" sz="3000"/>
          </a:p>
        </p:txBody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95012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25" y="1798638"/>
            <a:ext cx="8918575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1B16-009D-4F55-A7AF-A0277534CE0B}" type="slidenum">
              <a:rPr lang="en-US"/>
              <a:pPr/>
              <a:t>36</a:t>
            </a:fld>
            <a:endParaRPr lang="en-US"/>
          </a:p>
        </p:txBody>
      </p:sp>
      <p:sp>
        <p:nvSpPr>
          <p:cNvPr id="119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9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600" i="1"/>
              <a:t>Y = a + bX</a:t>
            </a:r>
            <a:r>
              <a:rPr lang="it-IT" sz="2600"/>
              <a:t> </a:t>
            </a:r>
            <a:r>
              <a:rPr lang="en-US" sz="2600"/>
              <a:t>регресија </a:t>
            </a:r>
            <a:r>
              <a:rPr lang="sr-Latn-CS" sz="2600" i="1"/>
              <a:t>Y</a:t>
            </a:r>
            <a:r>
              <a:rPr lang="it-IT" sz="2600"/>
              <a:t> </a:t>
            </a:r>
            <a:r>
              <a:rPr lang="en-US" sz="2600"/>
              <a:t>на </a:t>
            </a:r>
            <a:r>
              <a:rPr lang="sr-Latn-CS" sz="2600" i="1"/>
              <a:t>X</a:t>
            </a:r>
            <a:r>
              <a:rPr lang="sr-Latn-CS" sz="2600"/>
              <a:t> </a:t>
            </a:r>
          </a:p>
          <a:p>
            <a:r>
              <a:rPr lang="sr-Latn-CS" sz="2600"/>
              <a:t>                      </a:t>
            </a:r>
            <a:r>
              <a:rPr lang="en-US" sz="2600"/>
              <a:t>регресија </a:t>
            </a:r>
            <a:r>
              <a:rPr lang="sr-Latn-CS" sz="2600" i="1"/>
              <a:t>X</a:t>
            </a:r>
            <a:r>
              <a:rPr lang="it-IT" sz="2600"/>
              <a:t> </a:t>
            </a:r>
            <a:r>
              <a:rPr lang="en-US" sz="2600"/>
              <a:t>на </a:t>
            </a:r>
            <a:r>
              <a:rPr lang="sr-Latn-CS" sz="2600" i="1"/>
              <a:t>Y</a:t>
            </a:r>
          </a:p>
          <a:p>
            <a:r>
              <a:rPr lang="sr-Latn-CS" sz="2600"/>
              <a:t> </a:t>
            </a:r>
          </a:p>
          <a:p>
            <a:pPr>
              <a:spcBef>
                <a:spcPct val="50000"/>
              </a:spcBef>
            </a:pPr>
            <a:r>
              <a:rPr lang="ru-RU" sz="2600"/>
              <a:t>За </a:t>
            </a:r>
            <a:r>
              <a:rPr lang="it-IT" sz="2600"/>
              <a:t>FEV</a:t>
            </a:r>
            <a:r>
              <a:rPr lang="ru-RU" sz="2600"/>
              <a:t>1 податке</a:t>
            </a:r>
            <a:endParaRPr lang="sr-Latn-CS" sz="2600"/>
          </a:p>
          <a:p>
            <a:pPr lvl="1"/>
            <a:r>
              <a:rPr lang="sr-Latn-CS" sz="2600" i="1"/>
              <a:t>b</a:t>
            </a:r>
            <a:r>
              <a:rPr lang="ru-RU" sz="2600"/>
              <a:t> = 0</a:t>
            </a:r>
            <a:r>
              <a:rPr lang="sr-Cyrl-CS" sz="2600"/>
              <a:t>.</a:t>
            </a:r>
            <a:r>
              <a:rPr lang="ru-RU" sz="2600"/>
              <a:t>074389 и </a:t>
            </a:r>
            <a:r>
              <a:rPr lang="sr-Latn-CS" sz="2600" i="1"/>
              <a:t>b′</a:t>
            </a:r>
            <a:r>
              <a:rPr lang="sr-Cyrl-CS" sz="2600" i="1"/>
              <a:t> </a:t>
            </a:r>
            <a:r>
              <a:rPr lang="ru-RU" sz="2600"/>
              <a:t>= 4</a:t>
            </a:r>
            <a:r>
              <a:rPr lang="sr-Cyrl-CS" sz="2600"/>
              <a:t>.</a:t>
            </a:r>
            <a:r>
              <a:rPr lang="ru-RU" sz="2600"/>
              <a:t>5424</a:t>
            </a:r>
            <a:endParaRPr lang="sr-Latn-CS" sz="2600"/>
          </a:p>
          <a:p>
            <a:pPr lvl="1"/>
            <a:r>
              <a:rPr lang="sr-Latn-CS" sz="2600"/>
              <a:t>r =</a:t>
            </a:r>
            <a:r>
              <a:rPr lang="ru-RU" sz="2600"/>
              <a:t> 0.58129</a:t>
            </a:r>
            <a:endParaRPr lang="sr-Latn-CS" sz="2600"/>
          </a:p>
          <a:p>
            <a:pPr>
              <a:buFontTx/>
              <a:buNone/>
            </a:pPr>
            <a:r>
              <a:rPr lang="sr-Latn-CS" sz="2600"/>
              <a:t> </a:t>
            </a:r>
          </a:p>
        </p:txBody>
      </p:sp>
      <p:sp>
        <p:nvSpPr>
          <p:cNvPr id="1197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97061" name="Object 5"/>
          <p:cNvGraphicFramePr>
            <a:graphicFrameLocks noChangeAspect="1"/>
          </p:cNvGraphicFramePr>
          <p:nvPr/>
        </p:nvGraphicFramePr>
        <p:xfrm>
          <a:off x="849313" y="2024063"/>
          <a:ext cx="2039937" cy="474662"/>
        </p:xfrm>
        <a:graphic>
          <a:graphicData uri="http://schemas.openxmlformats.org/presentationml/2006/ole">
            <p:oleObj spid="_x0000_s1197061" name="Equation" r:id="rId4" imgW="698197" imgH="165028" progId="">
              <p:embed/>
            </p:oleObj>
          </a:graphicData>
        </a:graphic>
      </p:graphicFrame>
      <p:sp>
        <p:nvSpPr>
          <p:cNvPr id="1197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97063" name="Object 7"/>
          <p:cNvGraphicFramePr>
            <a:graphicFrameLocks noChangeAspect="1"/>
          </p:cNvGraphicFramePr>
          <p:nvPr/>
        </p:nvGraphicFramePr>
        <p:xfrm>
          <a:off x="874713" y="2452688"/>
          <a:ext cx="1285875" cy="534987"/>
        </p:xfrm>
        <a:graphic>
          <a:graphicData uri="http://schemas.openxmlformats.org/presentationml/2006/ole">
            <p:oleObj spid="_x0000_s1197063" name="Equation" r:id="rId5" imgW="457200" imgH="190500" progId="">
              <p:embed/>
            </p:oleObj>
          </a:graphicData>
        </a:graphic>
      </p:graphicFrame>
      <p:graphicFrame>
        <p:nvGraphicFramePr>
          <p:cNvPr id="1197064" name="Object 8"/>
          <p:cNvGraphicFramePr>
            <a:graphicFrameLocks noChangeAspect="1"/>
          </p:cNvGraphicFramePr>
          <p:nvPr/>
        </p:nvGraphicFramePr>
        <p:xfrm>
          <a:off x="0" y="4598988"/>
          <a:ext cx="9144000" cy="1541462"/>
        </p:xfrm>
        <a:graphic>
          <a:graphicData uri="http://schemas.openxmlformats.org/presentationml/2006/ole">
            <p:oleObj spid="_x0000_s1197064" name="Equation" r:id="rId6" imgW="4914900" imgH="8255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A765-2F59-40BE-8C62-C023CC76AB01}" type="slidenum">
              <a:rPr lang="en-US"/>
              <a:pPr/>
              <a:t>37</a:t>
            </a:fld>
            <a:endParaRPr lang="en-US"/>
          </a:p>
        </p:txBody>
      </p:sp>
      <p:sp>
        <p:nvSpPr>
          <p:cNvPr id="119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Значај теста и интервал поверења за </a:t>
            </a:r>
            <a:r>
              <a:rPr lang="sr-Latn-CS" sz="3600" i="1"/>
              <a:t>r</a:t>
            </a:r>
            <a:r>
              <a:rPr lang="sr-Latn-CS" sz="3600"/>
              <a:t> </a:t>
            </a:r>
          </a:p>
        </p:txBody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Тестирање нулте хипотезе да је </a:t>
            </a:r>
            <a:r>
              <a:rPr lang="sr-Latn-CS" i="1"/>
              <a:t>r</a:t>
            </a:r>
            <a:r>
              <a:rPr lang="sr-Latn-CS"/>
              <a:t>=0 </a:t>
            </a:r>
            <a:r>
              <a:rPr lang="sr-Cyrl-CS"/>
              <a:t>у популацији</a:t>
            </a:r>
            <a:endParaRPr lang="ru-RU"/>
          </a:p>
          <a:p>
            <a:pPr lvl="1"/>
            <a:r>
              <a:rPr lang="it-IT"/>
              <a:t>нумерички </a:t>
            </a:r>
            <a:r>
              <a:rPr lang="sr-Cyrl-CS"/>
              <a:t>је </a:t>
            </a:r>
            <a:r>
              <a:rPr lang="it-IT"/>
              <a:t>еквивалентн</a:t>
            </a:r>
            <a:r>
              <a:rPr lang="sr-Cyrl-CS"/>
              <a:t>о</a:t>
            </a:r>
            <a:r>
              <a:rPr lang="it-IT"/>
              <a:t> тестирању нулте хипотезе да </a:t>
            </a:r>
            <a:r>
              <a:rPr lang="sr-Cyrl-CS"/>
              <a:t>је </a:t>
            </a:r>
            <a:r>
              <a:rPr lang="sr-Latn-CS" i="1"/>
              <a:t>b</a:t>
            </a:r>
            <a:r>
              <a:rPr lang="sr-Latn-CS"/>
              <a:t> </a:t>
            </a:r>
            <a:r>
              <a:rPr lang="it-IT"/>
              <a:t>= 0</a:t>
            </a:r>
            <a:endParaRPr lang="sr-Cyrl-CS"/>
          </a:p>
          <a:p>
            <a:pPr lvl="1"/>
            <a:r>
              <a:rPr lang="it-IT"/>
              <a:t>тест важи под условом да је </a:t>
            </a:r>
            <a:r>
              <a:rPr lang="sr-Cyrl-CS"/>
              <a:t>најмање </a:t>
            </a:r>
            <a:r>
              <a:rPr lang="it-IT"/>
              <a:t>једна од променљивих из Нормалне расподел</a:t>
            </a:r>
            <a:r>
              <a:rPr lang="sr-Cyrl-CS"/>
              <a:t>е</a:t>
            </a:r>
            <a:r>
              <a:rPr lang="it-IT"/>
              <a:t> </a:t>
            </a:r>
            <a:endParaRPr lang="sr-Cyrl-CS"/>
          </a:p>
          <a:p>
            <a:pPr lvl="1"/>
            <a:r>
              <a:rPr lang="sr-Cyrl-CS"/>
              <a:t>о</a:t>
            </a:r>
            <a:r>
              <a:rPr lang="it-IT"/>
              <a:t>вај услов је ефект</a:t>
            </a:r>
            <a:r>
              <a:rPr lang="sr-Cyrl-CS"/>
              <a:t>ивно </a:t>
            </a:r>
            <a:r>
              <a:rPr lang="it-IT"/>
              <a:t>исти као и онај за тестирање </a:t>
            </a:r>
            <a:r>
              <a:rPr lang="sr-Latn-CS" i="1"/>
              <a:t>b</a:t>
            </a:r>
            <a:r>
              <a:rPr lang="it-IT"/>
              <a:t>, где остаци у </a:t>
            </a:r>
            <a:r>
              <a:rPr lang="sr-Latn-CS" i="1"/>
              <a:t>Y</a:t>
            </a:r>
            <a:r>
              <a:rPr lang="it-IT"/>
              <a:t> правцу морају да буду Норм</a:t>
            </a:r>
            <a:r>
              <a:rPr lang="sr-Cyrl-CS"/>
              <a:t>ални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9ED7-1B22-4513-8261-157ECD24A142}" type="slidenum">
              <a:rPr lang="en-US"/>
              <a:pPr/>
              <a:t>38</a:t>
            </a:fld>
            <a:endParaRPr lang="en-US"/>
          </a:p>
        </p:txBody>
      </p:sp>
      <p:sp>
        <p:nvSpPr>
          <p:cNvPr id="120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Двостранe 5% и 1% тачкe расподеле коефицијента корелације </a:t>
            </a:r>
            <a:r>
              <a:rPr lang="sr-Latn-CS" sz="2600"/>
              <a:t>r</a:t>
            </a:r>
            <a:r>
              <a:rPr lang="it-IT" sz="2600"/>
              <a:t>, по нултој хипотези</a:t>
            </a:r>
            <a:r>
              <a:rPr lang="sr-Latn-CS" sz="2600"/>
              <a:t> </a:t>
            </a:r>
          </a:p>
        </p:txBody>
      </p:sp>
      <p:graphicFrame>
        <p:nvGraphicFramePr>
          <p:cNvPr id="1201155" name="Object 3"/>
          <p:cNvGraphicFramePr>
            <a:graphicFrameLocks noChangeAspect="1"/>
          </p:cNvGraphicFramePr>
          <p:nvPr>
            <p:ph idx="1"/>
          </p:nvPr>
        </p:nvGraphicFramePr>
        <p:xfrm>
          <a:off x="2403475" y="1331913"/>
          <a:ext cx="4494213" cy="5068887"/>
        </p:xfrm>
        <a:graphic>
          <a:graphicData uri="http://schemas.openxmlformats.org/presentationml/2006/ole">
            <p:oleObj spid="_x0000_s1201155" name="Document" r:id="rId4" imgW="6067931" imgH="684943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E2E10-4AFB-4C66-9ECD-88C3465369B2}" type="slidenum">
              <a:rPr lang="en-US"/>
              <a:pPr/>
              <a:t>39</a:t>
            </a:fld>
            <a:endParaRPr lang="en-US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i="1"/>
              <a:t>Фишерова </a:t>
            </a:r>
            <a:r>
              <a:rPr lang="sr-Latn-CS" sz="3600" i="1"/>
              <a:t>z </a:t>
            </a:r>
            <a:r>
              <a:rPr lang="it-IT" sz="3600" i="1"/>
              <a:t>трансформација </a:t>
            </a:r>
            <a:r>
              <a:rPr lang="sr-Cyrl-CS" sz="3600" i="1"/>
              <a:t>(</a:t>
            </a:r>
            <a:r>
              <a:rPr lang="sr-Latn-CS" sz="3600" i="1"/>
              <a:t>Fisher’s z transformation</a:t>
            </a:r>
            <a:r>
              <a:rPr lang="sr-Cyrl-CS" sz="3600" i="1"/>
              <a:t>)</a:t>
            </a:r>
            <a:r>
              <a:rPr lang="sr-Cyrl-CS" sz="3600"/>
              <a:t> </a:t>
            </a:r>
            <a:endParaRPr lang="sr-Latn-CS" sz="3600"/>
          </a:p>
        </p:txBody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92250"/>
            <a:ext cx="8229600" cy="4725988"/>
          </a:xfrm>
        </p:spPr>
        <p:txBody>
          <a:bodyPr/>
          <a:lstStyle/>
          <a:p>
            <a:endParaRPr lang="sr-Cyrl-CS" sz="3000"/>
          </a:p>
          <a:p>
            <a:endParaRPr lang="sr-Cyrl-CS" sz="3000"/>
          </a:p>
          <a:p>
            <a:r>
              <a:rPr lang="en-GB" sz="3000"/>
              <a:t>следи Нормалну расподелу са средином</a:t>
            </a:r>
            <a:endParaRPr lang="sr-Cyrl-CS" sz="3000"/>
          </a:p>
          <a:p>
            <a:endParaRPr lang="sr-Cyrl-CS" sz="3000"/>
          </a:p>
          <a:p>
            <a:endParaRPr lang="sr-Cyrl-CS" sz="3000"/>
          </a:p>
          <a:p>
            <a:r>
              <a:rPr lang="ru-RU" sz="3000"/>
              <a:t>и варијанс</a:t>
            </a:r>
            <a:r>
              <a:rPr lang="sr-Cyrl-CS" sz="3000"/>
              <a:t>ом </a:t>
            </a:r>
            <a:r>
              <a:rPr lang="ru-RU" sz="3000"/>
              <a:t>приближно 1/(</a:t>
            </a:r>
            <a:r>
              <a:rPr lang="en-US" sz="3000" i="1"/>
              <a:t>n</a:t>
            </a:r>
            <a:r>
              <a:rPr lang="ru-RU" sz="3000"/>
              <a:t>-3) </a:t>
            </a:r>
            <a:endParaRPr lang="sr-Latn-CS" sz="3000"/>
          </a:p>
          <a:p>
            <a:r>
              <a:rPr lang="en-US" sz="3000">
                <a:sym typeface="Symbol" pitchFamily="18" charset="2"/>
              </a:rPr>
              <a:t></a:t>
            </a:r>
            <a:r>
              <a:rPr lang="en-US" sz="3000"/>
              <a:t> </a:t>
            </a:r>
            <a:r>
              <a:rPr lang="sr-Latn-CS" sz="3000"/>
              <a:t>je </a:t>
            </a:r>
            <a:r>
              <a:rPr lang="ru-RU" sz="3000"/>
              <a:t>коефицијент корелације популације </a:t>
            </a:r>
            <a:endParaRPr lang="sr-Latn-CS" sz="3000"/>
          </a:p>
          <a:p>
            <a:r>
              <a:rPr lang="en-US" sz="3000" i="1"/>
              <a:t>n</a:t>
            </a:r>
            <a:r>
              <a:rPr lang="ru-RU" sz="3000"/>
              <a:t> је величина узорка</a:t>
            </a:r>
            <a:r>
              <a:rPr lang="sr-Latn-CS" sz="3000"/>
              <a:t> </a:t>
            </a:r>
          </a:p>
        </p:txBody>
      </p:sp>
      <p:sp>
        <p:nvSpPr>
          <p:cNvPr id="1203204" name="Rectangle 4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03205" name="Object 5"/>
          <p:cNvGraphicFramePr>
            <a:graphicFrameLocks noChangeAspect="1"/>
          </p:cNvGraphicFramePr>
          <p:nvPr/>
        </p:nvGraphicFramePr>
        <p:xfrm>
          <a:off x="876300" y="1547813"/>
          <a:ext cx="2765425" cy="1122362"/>
        </p:xfrm>
        <a:graphic>
          <a:graphicData uri="http://schemas.openxmlformats.org/presentationml/2006/ole">
            <p:oleObj spid="_x0000_s1203205" name="Equation" r:id="rId4" imgW="965200" imgH="393700" progId="">
              <p:embed/>
            </p:oleObj>
          </a:graphicData>
        </a:graphic>
      </p:graphicFrame>
      <p:sp>
        <p:nvSpPr>
          <p:cNvPr id="1203206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03207" name="Object 7"/>
          <p:cNvGraphicFramePr>
            <a:graphicFrameLocks noChangeAspect="1"/>
          </p:cNvGraphicFramePr>
          <p:nvPr/>
        </p:nvGraphicFramePr>
        <p:xfrm>
          <a:off x="828675" y="3141663"/>
          <a:ext cx="4479925" cy="1095375"/>
        </p:xfrm>
        <a:graphic>
          <a:graphicData uri="http://schemas.openxmlformats.org/presentationml/2006/ole">
            <p:oleObj spid="_x0000_s1203207" name="Equation" r:id="rId5" imgW="1600200" imgH="39348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771D-EE98-46BA-B6B4-16C06388468D}" type="slidenum">
              <a:rPr lang="en-US"/>
              <a:pPr/>
              <a:t>4</a:t>
            </a:fld>
            <a:endParaRPr lang="en-US"/>
          </a:p>
        </p:txBody>
      </p:sp>
      <p:sp>
        <p:nvSpPr>
          <p:cNvPr id="1133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Коефицијенти праве линије</a:t>
            </a:r>
            <a:r>
              <a:rPr lang="sr-Latn-CS"/>
              <a:t> </a:t>
            </a:r>
          </a:p>
        </p:txBody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33572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6200" y="1398588"/>
            <a:ext cx="6299200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FAD0F-A972-4AA2-A9ED-E7613C74D376}" type="slidenum">
              <a:rPr lang="en-US"/>
              <a:pPr/>
              <a:t>40</a:t>
            </a:fld>
            <a:endParaRPr lang="en-US"/>
          </a:p>
        </p:txBody>
      </p:sp>
      <p:sp>
        <p:nvSpPr>
          <p:cNvPr id="120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i="1"/>
              <a:t>Фишерова </a:t>
            </a:r>
            <a:r>
              <a:rPr lang="sr-Latn-CS" sz="3600" i="1"/>
              <a:t>z </a:t>
            </a:r>
            <a:r>
              <a:rPr lang="it-IT" sz="3600" i="1"/>
              <a:t>трансформација </a:t>
            </a:r>
            <a:r>
              <a:rPr lang="sr-Cyrl-CS" sz="3600" i="1"/>
              <a:t>(</a:t>
            </a:r>
            <a:r>
              <a:rPr lang="sr-Latn-CS" sz="3600" i="1"/>
              <a:t>Fisher’s z transformation</a:t>
            </a:r>
            <a:r>
              <a:rPr lang="sr-Cyrl-CS" sz="3600" i="1"/>
              <a:t>)</a:t>
            </a:r>
            <a:endParaRPr lang="sr-Latn-CS" sz="3600" i="1"/>
          </a:p>
        </p:txBody>
      </p:sp>
      <p:sp>
        <p:nvSpPr>
          <p:cNvPr id="1205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40700" cy="4725988"/>
          </a:xfrm>
        </p:spPr>
        <p:txBody>
          <a:bodyPr/>
          <a:lstStyle/>
          <a:p>
            <a:r>
              <a:rPr lang="ru-RU" sz="2600"/>
              <a:t>95% интервал поверења за </a:t>
            </a:r>
            <a:r>
              <a:rPr lang="it-IT" sz="2600" i="1"/>
              <a:t>z</a:t>
            </a:r>
            <a:r>
              <a:rPr lang="ru-RU" sz="2600"/>
              <a:t> </a:t>
            </a:r>
            <a:r>
              <a:rPr lang="sr-Latn-CS" sz="2600"/>
              <a:t>je</a:t>
            </a:r>
            <a:r>
              <a:rPr lang="ru-RU" sz="2600"/>
              <a:t> приближно</a:t>
            </a:r>
            <a:endParaRPr lang="sr-Latn-CS" sz="2600"/>
          </a:p>
          <a:p>
            <a:endParaRPr lang="sr-Latn-CS" sz="2600"/>
          </a:p>
          <a:p>
            <a:endParaRPr lang="sr-Latn-CS" sz="2600"/>
          </a:p>
          <a:p>
            <a:r>
              <a:rPr lang="ru-RU" sz="2600"/>
              <a:t>За </a:t>
            </a:r>
            <a:r>
              <a:rPr lang="it-IT" sz="2600"/>
              <a:t>FEV</a:t>
            </a:r>
            <a:r>
              <a:rPr lang="ru-RU" sz="2600"/>
              <a:t>1 податке</a:t>
            </a:r>
            <a:r>
              <a:rPr lang="sr-Latn-CS" sz="2600"/>
              <a:t>, </a:t>
            </a:r>
            <a:r>
              <a:rPr lang="sr-Latn-CS" sz="2600" i="1"/>
              <a:t>r</a:t>
            </a:r>
            <a:r>
              <a:rPr lang="sr-Cyrl-CS" sz="2600"/>
              <a:t> = 0.58, </a:t>
            </a:r>
            <a:r>
              <a:rPr lang="sr-Latn-CS" sz="2600" i="1"/>
              <a:t>n</a:t>
            </a:r>
            <a:r>
              <a:rPr lang="sr-Latn-CS" sz="2600"/>
              <a:t> = 20</a:t>
            </a:r>
          </a:p>
          <a:p>
            <a:endParaRPr lang="sr-Latn-CS" sz="2600"/>
          </a:p>
          <a:p>
            <a:endParaRPr lang="sr-Latn-CS" sz="2600"/>
          </a:p>
          <a:p>
            <a:endParaRPr lang="sr-Latn-CS" sz="2600"/>
          </a:p>
          <a:p>
            <a:r>
              <a:rPr lang="ru-RU" sz="2600"/>
              <a:t>95% интервал поверења</a:t>
            </a:r>
            <a:r>
              <a:rPr lang="sr-Latn-CS" sz="2600"/>
              <a:t> je</a:t>
            </a:r>
            <a:r>
              <a:rPr lang="ru-RU" sz="2600"/>
              <a:t> </a:t>
            </a:r>
            <a:endParaRPr lang="sr-Latn-CS" sz="2600"/>
          </a:p>
        </p:txBody>
      </p:sp>
      <p:graphicFrame>
        <p:nvGraphicFramePr>
          <p:cNvPr id="1205252" name="Object 4"/>
          <p:cNvGraphicFramePr>
            <a:graphicFrameLocks noChangeAspect="1"/>
          </p:cNvGraphicFramePr>
          <p:nvPr/>
        </p:nvGraphicFramePr>
        <p:xfrm>
          <a:off x="849313" y="1963738"/>
          <a:ext cx="3376612" cy="760412"/>
        </p:xfrm>
        <a:graphic>
          <a:graphicData uri="http://schemas.openxmlformats.org/presentationml/2006/ole">
            <p:oleObj spid="_x0000_s1205252" name="Equation" r:id="rId4" imgW="1054100" imgH="241300" progId="">
              <p:embed/>
            </p:oleObj>
          </a:graphicData>
        </a:graphic>
      </p:graphicFrame>
      <p:graphicFrame>
        <p:nvGraphicFramePr>
          <p:cNvPr id="1205253" name="Object 5"/>
          <p:cNvGraphicFramePr>
            <a:graphicFrameLocks noChangeAspect="1"/>
          </p:cNvGraphicFramePr>
          <p:nvPr/>
        </p:nvGraphicFramePr>
        <p:xfrm>
          <a:off x="849313" y="3517900"/>
          <a:ext cx="5305425" cy="1228725"/>
        </p:xfrm>
        <a:graphic>
          <a:graphicData uri="http://schemas.openxmlformats.org/presentationml/2006/ole">
            <p:oleObj spid="_x0000_s1205253" name="Equation" r:id="rId5" imgW="1688367" imgH="393529" progId="">
              <p:embed/>
            </p:oleObj>
          </a:graphicData>
        </a:graphic>
      </p:graphicFrame>
      <p:graphicFrame>
        <p:nvGraphicFramePr>
          <p:cNvPr id="1205254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584200" y="5083175"/>
          <a:ext cx="8559800" cy="871538"/>
        </p:xfrm>
        <a:graphic>
          <a:graphicData uri="http://schemas.openxmlformats.org/presentationml/2006/ole">
            <p:oleObj spid="_x0000_s1205254" name="Document" r:id="rId6" imgW="5753279" imgH="278988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70AB7-E0B0-4C33-A022-02001586FEB8}" type="slidenum">
              <a:rPr lang="en-US"/>
              <a:pPr/>
              <a:t>41</a:t>
            </a:fld>
            <a:endParaRPr lang="en-US"/>
          </a:p>
        </p:txBody>
      </p:sp>
      <p:sp>
        <p:nvSpPr>
          <p:cNvPr id="120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i="1"/>
              <a:t>Фишерова </a:t>
            </a:r>
            <a:r>
              <a:rPr lang="sr-Latn-CS" sz="3600" i="1"/>
              <a:t>z </a:t>
            </a:r>
            <a:r>
              <a:rPr lang="it-IT" sz="3600" i="1"/>
              <a:t>трансформација </a:t>
            </a:r>
            <a:r>
              <a:rPr lang="sr-Cyrl-CS" sz="3600" i="1"/>
              <a:t>(</a:t>
            </a:r>
            <a:r>
              <a:rPr lang="sr-Latn-CS" sz="3600" i="1"/>
              <a:t>Fisher’s z transformation</a:t>
            </a:r>
            <a:r>
              <a:rPr lang="sr-Cyrl-CS" sz="3600" i="1"/>
              <a:t>)</a:t>
            </a:r>
            <a:endParaRPr lang="sr-Latn-CS" sz="3600" i="1"/>
          </a:p>
        </p:txBody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/>
              <a:t>Трансформациј</a:t>
            </a:r>
            <a:r>
              <a:rPr lang="sr-Cyrl-CS" sz="3000"/>
              <a:t>а назад </a:t>
            </a:r>
            <a:r>
              <a:rPr lang="en-US" sz="3000"/>
              <a:t>од z скале до скале коефицијента корелације је</a:t>
            </a:r>
            <a:endParaRPr lang="sr-Latn-CS" sz="3000"/>
          </a:p>
          <a:p>
            <a:endParaRPr lang="sr-Latn-CS" sz="3000"/>
          </a:p>
          <a:p>
            <a:pPr>
              <a:spcBef>
                <a:spcPct val="70000"/>
              </a:spcBef>
            </a:pPr>
            <a:r>
              <a:rPr lang="it-IT" sz="3000"/>
              <a:t>за доњу границу имамо</a:t>
            </a:r>
            <a:r>
              <a:rPr lang="sr-Latn-CS" sz="3000"/>
              <a:t> </a:t>
            </a:r>
          </a:p>
          <a:p>
            <a:pPr>
              <a:spcBef>
                <a:spcPct val="70000"/>
              </a:spcBef>
            </a:pPr>
            <a:endParaRPr lang="sr-Latn-CS" sz="3000"/>
          </a:p>
          <a:p>
            <a:pPr>
              <a:spcBef>
                <a:spcPct val="70000"/>
              </a:spcBef>
            </a:pPr>
            <a:r>
              <a:rPr lang="en-GB" sz="3000"/>
              <a:t>за горњу границу</a:t>
            </a:r>
            <a:r>
              <a:rPr lang="sr-Latn-CS" sz="3000"/>
              <a:t> </a:t>
            </a:r>
            <a:r>
              <a:rPr lang="it-IT" sz="3000"/>
              <a:t>имамо</a:t>
            </a:r>
            <a:r>
              <a:rPr lang="sr-Latn-CS" sz="3000"/>
              <a:t> </a:t>
            </a:r>
          </a:p>
        </p:txBody>
      </p:sp>
      <p:sp>
        <p:nvSpPr>
          <p:cNvPr id="1207300" name="Rectangle 4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07301" name="Object 5"/>
          <p:cNvGraphicFramePr>
            <a:graphicFrameLocks noChangeAspect="1"/>
          </p:cNvGraphicFramePr>
          <p:nvPr/>
        </p:nvGraphicFramePr>
        <p:xfrm>
          <a:off x="1138238" y="2478088"/>
          <a:ext cx="2244725" cy="962025"/>
        </p:xfrm>
        <a:graphic>
          <a:graphicData uri="http://schemas.openxmlformats.org/presentationml/2006/ole">
            <p:oleObj spid="_x0000_s1207301" name="Equation" r:id="rId4" imgW="863225" imgH="368140" progId="">
              <p:embed/>
            </p:oleObj>
          </a:graphicData>
        </a:graphic>
      </p:graphicFrame>
      <p:graphicFrame>
        <p:nvGraphicFramePr>
          <p:cNvPr id="1207302" name="Object 6"/>
          <p:cNvGraphicFramePr>
            <a:graphicFrameLocks noChangeAspect="1"/>
          </p:cNvGraphicFramePr>
          <p:nvPr/>
        </p:nvGraphicFramePr>
        <p:xfrm>
          <a:off x="1057275" y="3856038"/>
          <a:ext cx="3768725" cy="973137"/>
        </p:xfrm>
        <a:graphic>
          <a:graphicData uri="http://schemas.openxmlformats.org/presentationml/2006/ole">
            <p:oleObj spid="_x0000_s1207302" name="Equation" r:id="rId5" imgW="1435100" imgH="368300" progId="">
              <p:embed/>
            </p:oleObj>
          </a:graphicData>
        </a:graphic>
      </p:graphicFrame>
      <p:sp>
        <p:nvSpPr>
          <p:cNvPr id="1207303" name="Rectangle 7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07304" name="Object 8"/>
          <p:cNvGraphicFramePr>
            <a:graphicFrameLocks noChangeAspect="1"/>
          </p:cNvGraphicFramePr>
          <p:nvPr/>
        </p:nvGraphicFramePr>
        <p:xfrm>
          <a:off x="1019175" y="5383213"/>
          <a:ext cx="3565525" cy="933450"/>
        </p:xfrm>
        <a:graphic>
          <a:graphicData uri="http://schemas.openxmlformats.org/presentationml/2006/ole">
            <p:oleObj spid="_x0000_s1207304" name="Equation" r:id="rId6" imgW="1422400" imgH="3683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4801-C989-40AC-8D26-1FC700E8536D}" type="slidenum">
              <a:rPr lang="en-US"/>
              <a:pPr/>
              <a:t>42</a:t>
            </a:fld>
            <a:endParaRPr lang="en-US"/>
          </a:p>
        </p:txBody>
      </p:sp>
      <p:sp>
        <p:nvSpPr>
          <p:cNvPr id="120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Коришћење коефицијента корелације</a:t>
            </a:r>
            <a:r>
              <a:rPr lang="sr-Latn-CS" sz="3600"/>
              <a:t> </a:t>
            </a:r>
          </a:p>
        </p:txBody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400"/>
              <a:t>Коришћењем </a:t>
            </a:r>
            <a:r>
              <a:rPr lang="sr-Cyrl-CS" sz="2400"/>
              <a:t>т</a:t>
            </a:r>
            <a:r>
              <a:rPr lang="it-IT" sz="2400"/>
              <a:t>абеле 5% и 1% тач</a:t>
            </a:r>
            <a:r>
              <a:rPr lang="sr-Cyrl-CS" sz="2400"/>
              <a:t>а</a:t>
            </a:r>
            <a:r>
              <a:rPr lang="it-IT" sz="2400"/>
              <a:t>к</a:t>
            </a:r>
            <a:r>
              <a:rPr lang="sr-Cyrl-CS" sz="2400"/>
              <a:t>а</a:t>
            </a:r>
            <a:r>
              <a:rPr lang="it-IT" sz="2400"/>
              <a:t> расподеле коефицијента корелације </a:t>
            </a:r>
            <a:r>
              <a:rPr lang="sr-Latn-CS" sz="2400"/>
              <a:t>r</a:t>
            </a:r>
            <a:r>
              <a:rPr lang="sr-Cyrl-CS" sz="2400"/>
              <a:t>, обезбеђује</a:t>
            </a:r>
          </a:p>
          <a:p>
            <a:pPr lvl="1"/>
            <a:r>
              <a:rPr lang="it-IT" sz="2000"/>
              <a:t>једноставно тестирање нулте хипотезе да променљиве нису линеарно повезане</a:t>
            </a:r>
            <a:endParaRPr lang="sr-Cyrl-CS" sz="2000"/>
          </a:p>
          <a:p>
            <a:pPr lvl="1"/>
            <a:r>
              <a:rPr lang="sr-Cyrl-CS" sz="2000"/>
              <a:t>има</a:t>
            </a:r>
            <a:r>
              <a:rPr lang="it-IT" sz="2000"/>
              <a:t> мање </a:t>
            </a:r>
            <a:r>
              <a:rPr lang="sr-Cyrl-CS" sz="2000"/>
              <a:t>из</a:t>
            </a:r>
            <a:r>
              <a:rPr lang="it-IT" sz="2000"/>
              <a:t>рачуна</a:t>
            </a:r>
            <a:r>
              <a:rPr lang="sr-Cyrl-CS" sz="2000"/>
              <a:t>ва</a:t>
            </a:r>
            <a:r>
              <a:rPr lang="it-IT" sz="2000"/>
              <a:t>ња у односу на метод регресије</a:t>
            </a:r>
            <a:endParaRPr lang="sr-Cyrl-CS" sz="2000"/>
          </a:p>
          <a:p>
            <a:r>
              <a:rPr lang="sr-Cyrl-CS" sz="2400"/>
              <a:t>К</a:t>
            </a:r>
            <a:r>
              <a:rPr lang="it-IT" sz="2400"/>
              <a:t>орис</a:t>
            </a:r>
            <a:r>
              <a:rPr lang="sr-Cyrl-CS" sz="2400"/>
              <a:t>тан је </a:t>
            </a:r>
            <a:r>
              <a:rPr lang="it-IT" sz="2400"/>
              <a:t>као статистика сумирања за снагу односа између две променљиве</a:t>
            </a:r>
            <a:endParaRPr lang="sr-Cyrl-CS" sz="2400"/>
          </a:p>
          <a:p>
            <a:pPr lvl="1"/>
            <a:r>
              <a:rPr lang="it-IT" sz="2000"/>
              <a:t>од велике вредности</a:t>
            </a:r>
            <a:r>
              <a:rPr lang="sr-Cyrl-CS" sz="2000"/>
              <a:t> </a:t>
            </a:r>
            <a:r>
              <a:rPr lang="it-IT" sz="2000"/>
              <a:t>када разматрамо међусобне односе између великог броја променљив</a:t>
            </a:r>
            <a:r>
              <a:rPr lang="sr-Cyrl-CS" sz="2000"/>
              <a:t>их</a:t>
            </a:r>
          </a:p>
          <a:p>
            <a:r>
              <a:rPr lang="it-IT" sz="2400"/>
              <a:t>Можемо поставити квадратни низ корелација за сваки пар променљивих, који се зове</a:t>
            </a:r>
            <a:endParaRPr lang="sr-Cyrl-CS" sz="2400"/>
          </a:p>
          <a:p>
            <a:pPr lvl="1"/>
            <a:r>
              <a:rPr lang="it-IT" sz="2000" b="1"/>
              <a:t>матрица</a:t>
            </a:r>
            <a:r>
              <a:rPr lang="it-IT" sz="2000"/>
              <a:t> </a:t>
            </a:r>
            <a:r>
              <a:rPr lang="it-IT" sz="2000" b="1"/>
              <a:t>корелације</a:t>
            </a:r>
            <a:r>
              <a:rPr lang="sr-Cyrl-CS" sz="2000"/>
              <a:t> (</a:t>
            </a:r>
            <a:r>
              <a:rPr lang="sr-Latn-CS" sz="2000" b="1"/>
              <a:t>correlation matrix</a:t>
            </a:r>
            <a:r>
              <a:rPr lang="sr-Cyrl-CS" sz="200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EB01-8049-42F6-B5A1-276DE674E7D1}" type="slidenum">
              <a:rPr lang="en-US"/>
              <a:pPr/>
              <a:t>5</a:t>
            </a:fld>
            <a:endParaRPr lang="en-US"/>
          </a:p>
        </p:txBody>
      </p:sp>
      <p:sp>
        <p:nvSpPr>
          <p:cNvPr id="1135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Регресија</a:t>
            </a:r>
            <a:r>
              <a:rPr lang="sr-Latn-CS"/>
              <a:t> </a:t>
            </a:r>
          </a:p>
        </p:txBody>
      </p:sp>
      <p:sp>
        <p:nvSpPr>
          <p:cNvPr id="113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/>
              <a:t>Регресија</a:t>
            </a:r>
            <a:r>
              <a:rPr lang="it-IT" sz="2800"/>
              <a:t> </a:t>
            </a:r>
            <a:r>
              <a:rPr lang="sr-Cyrl-CS" sz="2800"/>
              <a:t>(</a:t>
            </a:r>
            <a:r>
              <a:rPr lang="sr-Latn-CS" sz="2800" b="1"/>
              <a:t>regression</a:t>
            </a:r>
            <a:r>
              <a:rPr lang="sr-Cyrl-CS" sz="2800"/>
              <a:t>) </a:t>
            </a:r>
            <a:r>
              <a:rPr lang="it-IT" sz="2800"/>
              <a:t>је метода процене нумеричког односа између променљивих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it-IT" sz="2800"/>
              <a:t>Име ‘‘регресија’‘ је настал</a:t>
            </a:r>
            <a:r>
              <a:rPr lang="sr-Cyrl-CS" sz="2800"/>
              <a:t>о </a:t>
            </a:r>
            <a:r>
              <a:rPr lang="it-IT" sz="2800"/>
              <a:t>захваљујући </a:t>
            </a:r>
            <a:r>
              <a:rPr lang="sr-Latn-CS" sz="2800"/>
              <a:t>Galton</a:t>
            </a:r>
            <a:r>
              <a:rPr lang="sr-Cyrl-CS" sz="2800"/>
              <a:t>-у </a:t>
            </a:r>
            <a:r>
              <a:rPr lang="it-IT" sz="2800"/>
              <a:t>(1886), који је развио технику да се испита однос између висине деце и њихових родитеља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о</a:t>
            </a:r>
            <a:r>
              <a:rPr lang="it-IT" sz="2400"/>
              <a:t>н је приметио да ако изаберемо групу родитеља дате висине, сред</a:t>
            </a:r>
            <a:r>
              <a:rPr lang="sr-Cyrl-CS" sz="2400"/>
              <a:t>ина </a:t>
            </a:r>
            <a:r>
              <a:rPr lang="it-IT" sz="2400"/>
              <a:t>висина њихове деце ће бити ближа сред</a:t>
            </a:r>
            <a:r>
              <a:rPr lang="sr-Cyrl-CS" sz="2400"/>
              <a:t>ини </a:t>
            </a:r>
            <a:r>
              <a:rPr lang="it-IT" sz="2400"/>
              <a:t>висин</a:t>
            </a:r>
            <a:r>
              <a:rPr lang="sr-Cyrl-CS" sz="2400"/>
              <a:t>е популације </a:t>
            </a:r>
            <a:r>
              <a:rPr lang="it-IT" sz="2400"/>
              <a:t>него </a:t>
            </a:r>
            <a:r>
              <a:rPr lang="sr-Cyrl-CS" sz="2400"/>
              <a:t>што је </a:t>
            </a:r>
            <a:r>
              <a:rPr lang="it-IT" sz="2400"/>
              <a:t>дат</a:t>
            </a:r>
            <a:r>
              <a:rPr lang="sr-Cyrl-CS" sz="2400"/>
              <a:t>а </a:t>
            </a:r>
            <a:r>
              <a:rPr lang="it-IT" sz="2400"/>
              <a:t>висина родитеља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it-IT" sz="2800"/>
              <a:t>Сада се зове </a:t>
            </a:r>
            <a:r>
              <a:rPr lang="it-IT" sz="2800" b="1"/>
              <a:t>регресија ка средини</a:t>
            </a:r>
            <a:r>
              <a:rPr lang="it-IT" sz="2800"/>
              <a:t> </a:t>
            </a:r>
            <a:r>
              <a:rPr lang="sr-Cyrl-CS" sz="2800"/>
              <a:t>(</a:t>
            </a:r>
            <a:r>
              <a:rPr lang="sr-Latn-CS" sz="2800" b="1"/>
              <a:t>regression towards the mean</a:t>
            </a:r>
            <a:r>
              <a:rPr lang="sr-Cyrl-CS" sz="280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BA4F-5BCE-4DCA-9345-7DC4359BC29D}" type="slidenum">
              <a:rPr lang="en-US"/>
              <a:pPr/>
              <a:t>6</a:t>
            </a:fld>
            <a:endParaRPr lang="en-US"/>
          </a:p>
        </p:txBody>
      </p:sp>
      <p:sp>
        <p:nvSpPr>
          <p:cNvPr id="1137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Регресија</a:t>
            </a:r>
            <a:endParaRPr lang="sr-Latn-CS"/>
          </a:p>
        </p:txBody>
      </p:sp>
      <p:sp>
        <p:nvSpPr>
          <p:cNvPr id="1137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0350"/>
            <a:ext cx="8229600" cy="4725988"/>
          </a:xfrm>
        </p:spPr>
        <p:txBody>
          <a:bodyPr/>
          <a:lstStyle/>
          <a:p>
            <a:r>
              <a:rPr lang="sr-Cyrl-CS" sz="2200"/>
              <a:t>М</a:t>
            </a:r>
            <a:r>
              <a:rPr lang="it-IT" sz="2200"/>
              <a:t>и смо заинтересовани за то колико се добро једна променљива може искористити за предвиђање друге променљив</a:t>
            </a:r>
            <a:r>
              <a:rPr lang="sr-Cyrl-CS" sz="2200"/>
              <a:t>е</a:t>
            </a:r>
          </a:p>
          <a:p>
            <a:r>
              <a:rPr lang="it-IT" sz="2200"/>
              <a:t>Имамо две врсте променљивих: </a:t>
            </a:r>
            <a:endParaRPr lang="sr-Cyrl-CS" sz="2200"/>
          </a:p>
          <a:p>
            <a:pPr lvl="1"/>
            <a:r>
              <a:rPr lang="it-IT" sz="1800"/>
              <a:t>предсказивач </a:t>
            </a:r>
            <a:r>
              <a:rPr lang="sr-Cyrl-CS" sz="1800"/>
              <a:t>(</a:t>
            </a:r>
            <a:r>
              <a:rPr lang="sr-Latn-CS" sz="1800" i="1"/>
              <a:t>predictor</a:t>
            </a:r>
            <a:r>
              <a:rPr lang="sr-Cyrl-CS" sz="1800"/>
              <a:t>) </a:t>
            </a:r>
            <a:r>
              <a:rPr lang="it-IT" sz="1800"/>
              <a:t>или променљива која објашњава</a:t>
            </a:r>
            <a:r>
              <a:rPr lang="sr-Latn-CS" sz="1800"/>
              <a:t> X</a:t>
            </a:r>
            <a:r>
              <a:rPr lang="it-IT" sz="1800"/>
              <a:t>, висина</a:t>
            </a:r>
            <a:endParaRPr lang="sr-Cyrl-CS" sz="1800"/>
          </a:p>
          <a:p>
            <a:pPr lvl="1"/>
            <a:r>
              <a:rPr lang="it-IT" sz="1800"/>
              <a:t>променљиву исхода коју покушавамо да предвидимо</a:t>
            </a:r>
            <a:r>
              <a:rPr lang="sr-Cyrl-CS" sz="1800"/>
              <a:t> </a:t>
            </a:r>
            <a:r>
              <a:rPr lang="sr-Latn-CS" sz="1800"/>
              <a:t>Y</a:t>
            </a:r>
            <a:r>
              <a:rPr lang="it-IT" sz="1800"/>
              <a:t>, FEV1</a:t>
            </a:r>
            <a:endParaRPr lang="sr-Cyrl-CS" sz="1800"/>
          </a:p>
          <a:p>
            <a:r>
              <a:rPr lang="sr-Latn-CS" sz="2200"/>
              <a:t>O</a:t>
            </a:r>
            <a:r>
              <a:rPr lang="it-IT" sz="2200"/>
              <a:t>днос између њих може бити написан као</a:t>
            </a:r>
            <a:endParaRPr lang="sr-Cyrl-CS" sz="2200"/>
          </a:p>
          <a:p>
            <a:pPr lvl="1"/>
            <a:r>
              <a:rPr lang="it-IT" sz="1800" i="1"/>
              <a:t>Y</a:t>
            </a:r>
            <a:r>
              <a:rPr lang="sr-Cyrl-CS" sz="1800"/>
              <a:t> = а + </a:t>
            </a:r>
            <a:r>
              <a:rPr lang="sr-Latn-CS" sz="1800"/>
              <a:t>b </a:t>
            </a:r>
            <a:r>
              <a:rPr lang="sr-Latn-CS" sz="1800" i="1"/>
              <a:t>X</a:t>
            </a:r>
            <a:r>
              <a:rPr lang="sr-Latn-CS" sz="1800"/>
              <a:t> + E</a:t>
            </a:r>
            <a:endParaRPr lang="en-US" sz="1800"/>
          </a:p>
          <a:p>
            <a:r>
              <a:rPr lang="sr-Cyrl-CS" sz="2200"/>
              <a:t>а</a:t>
            </a:r>
            <a:r>
              <a:rPr lang="en-US" sz="2200"/>
              <a:t> и </a:t>
            </a:r>
            <a:r>
              <a:rPr lang="sr-Latn-CS" sz="2200" i="1"/>
              <a:t>b</a:t>
            </a:r>
            <a:r>
              <a:rPr lang="sr-Latn-CS" sz="2200"/>
              <a:t> </a:t>
            </a:r>
            <a:r>
              <a:rPr lang="en-US" sz="2200"/>
              <a:t>константе</a:t>
            </a:r>
            <a:endParaRPr lang="sr-Cyrl-CS" sz="2200"/>
          </a:p>
          <a:p>
            <a:r>
              <a:rPr lang="en-US" sz="2200" i="1"/>
              <a:t>Е </a:t>
            </a:r>
            <a:r>
              <a:rPr lang="en-US" sz="2200"/>
              <a:t>је случајна променљива са средином 0, зван</a:t>
            </a:r>
            <a:r>
              <a:rPr lang="sr-Cyrl-CS" sz="2200"/>
              <a:t>а </a:t>
            </a:r>
            <a:r>
              <a:rPr lang="en-US" sz="2200" b="1"/>
              <a:t>грешка</a:t>
            </a:r>
            <a:r>
              <a:rPr lang="en-US" sz="2200"/>
              <a:t> (</a:t>
            </a:r>
            <a:r>
              <a:rPr lang="sr-Latn-CS" sz="2200" b="1"/>
              <a:t>error</a:t>
            </a:r>
            <a:r>
              <a:rPr lang="en-US" sz="2200"/>
              <a:t>), која представља онај део варијабилности од </a:t>
            </a:r>
            <a:r>
              <a:rPr lang="en-US" sz="2200" i="1"/>
              <a:t>Y</a:t>
            </a:r>
            <a:r>
              <a:rPr lang="en-US" sz="2200"/>
              <a:t> који није објашњен односом са </a:t>
            </a:r>
            <a:r>
              <a:rPr lang="en-US" sz="2200" i="1"/>
              <a:t>X</a:t>
            </a:r>
            <a:endParaRPr lang="sr-Latn-CS" sz="2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7E886-4AF0-47BD-9C16-C5B4B595428C}" type="slidenum">
              <a:rPr lang="en-US"/>
              <a:pPr/>
              <a:t>7</a:t>
            </a:fld>
            <a:endParaRPr lang="en-US"/>
          </a:p>
        </p:txBody>
      </p:sp>
      <p:sp>
        <p:nvSpPr>
          <p:cNvPr id="1139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Метода најмањих квадрата</a:t>
            </a:r>
            <a:r>
              <a:rPr lang="en-US"/>
              <a:t> </a:t>
            </a:r>
            <a:endParaRPr lang="sr-Latn-CS"/>
          </a:p>
        </p:txBody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39716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7625" y="1371600"/>
            <a:ext cx="66214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5311-965D-40FE-AEC2-EDA08C2DAA24}" type="slidenum">
              <a:rPr lang="en-US"/>
              <a:pPr/>
              <a:t>8</a:t>
            </a:fld>
            <a:endParaRPr lang="en-US"/>
          </a:p>
        </p:txBody>
      </p:sp>
      <p:sp>
        <p:nvSpPr>
          <p:cNvPr id="1141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Одступање </a:t>
            </a:r>
            <a:r>
              <a:rPr lang="sv-SE" sz="3600"/>
              <a:t>од линије у правцу</a:t>
            </a:r>
            <a:r>
              <a:rPr lang="sv-SE" sz="3600" i="1"/>
              <a:t> </a:t>
            </a:r>
            <a:r>
              <a:rPr lang="sr-Cyrl-CS" sz="3600"/>
              <a:t>''</a:t>
            </a:r>
            <a:r>
              <a:rPr lang="sv-SE" sz="3600" i="1"/>
              <a:t>y</a:t>
            </a:r>
            <a:r>
              <a:rPr lang="sr-Cyrl-CS" sz="3600"/>
              <a:t>''</a:t>
            </a:r>
            <a:endParaRPr lang="en-US" sz="3600"/>
          </a:p>
        </p:txBody>
      </p:sp>
      <p:pic>
        <p:nvPicPr>
          <p:cNvPr id="1141763" name="Picture 3" descr="Slika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16038" y="1406525"/>
            <a:ext cx="6669087" cy="49657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E0EE-056B-4506-95B3-7CEA0B81570A}" type="slidenum">
              <a:rPr lang="en-US"/>
              <a:pPr/>
              <a:t>9</a:t>
            </a:fld>
            <a:endParaRPr lang="en-US"/>
          </a:p>
        </p:txBody>
      </p:sp>
      <p:sp>
        <p:nvSpPr>
          <p:cNvPr id="114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14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US"/>
              <a:t>Метода најмањих квадрата је најбољи метод ако су </a:t>
            </a:r>
            <a:endParaRPr lang="sr-Latn-CS"/>
          </a:p>
          <a:p>
            <a:pPr lvl="1">
              <a:lnSpc>
                <a:spcPct val="95000"/>
              </a:lnSpc>
            </a:pPr>
            <a:r>
              <a:rPr lang="sr-Cyrl-CS"/>
              <a:t>одступања </a:t>
            </a:r>
            <a:r>
              <a:rPr lang="en-US"/>
              <a:t>од линије Нормалн</a:t>
            </a:r>
            <a:r>
              <a:rPr lang="sr-Cyrl-CS"/>
              <a:t>о расподељена </a:t>
            </a:r>
            <a:r>
              <a:rPr lang="en-US"/>
              <a:t>са </a:t>
            </a:r>
            <a:r>
              <a:rPr lang="sr-Cyrl-CS"/>
              <a:t>униформном </a:t>
            </a:r>
            <a:r>
              <a:rPr lang="en-US"/>
              <a:t>варијансом дуж линије</a:t>
            </a:r>
            <a:endParaRPr lang="sr-Latn-CS"/>
          </a:p>
          <a:p>
            <a:pPr>
              <a:lnSpc>
                <a:spcPct val="95000"/>
              </a:lnSpc>
            </a:pPr>
            <a:r>
              <a:rPr lang="sr-Latn-CS"/>
              <a:t>R</a:t>
            </a:r>
            <a:r>
              <a:rPr lang="en-US"/>
              <a:t>егресија има тенденцију да уклони </a:t>
            </a:r>
            <a:r>
              <a:rPr lang="sr-Cyrl-CS"/>
              <a:t>из </a:t>
            </a:r>
            <a:r>
              <a:rPr lang="sr-Latn-CS" i="1"/>
              <a:t>Y</a:t>
            </a:r>
            <a:r>
              <a:rPr lang="sr-Latn-CS"/>
              <a:t> </a:t>
            </a:r>
            <a:r>
              <a:rPr lang="en-US"/>
              <a:t>варијабилност између субјеката и остави грешку мерења</a:t>
            </a:r>
            <a:endParaRPr lang="sr-Latn-CS"/>
          </a:p>
          <a:p>
            <a:pPr lvl="1">
              <a:lnSpc>
                <a:spcPct val="95000"/>
              </a:lnSpc>
            </a:pPr>
            <a:r>
              <a:rPr lang="en-US"/>
              <a:t>која ће вероватно бити Нормална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237</TotalTime>
  <Words>2072</Words>
  <Application>Microsoft Office PowerPoint</Application>
  <PresentationFormat>On-screen Show (4:3)</PresentationFormat>
  <Paragraphs>354</Paragraphs>
  <Slides>42</Slides>
  <Notes>42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FIT slajd predavanja</vt:lpstr>
      <vt:lpstr>Document</vt:lpstr>
      <vt:lpstr>Equation</vt:lpstr>
      <vt:lpstr>Microsoft Equation 3.0</vt:lpstr>
      <vt:lpstr>       Регресија и корелација</vt:lpstr>
      <vt:lpstr>Дијаграми растурања  </vt:lpstr>
      <vt:lpstr>Дијаграм растурања који приказује однос између FEV1 и висине за групу мушких студената медицине </vt:lpstr>
      <vt:lpstr>Коефицијенти праве линије </vt:lpstr>
      <vt:lpstr>Регресија </vt:lpstr>
      <vt:lpstr>Регресија</vt:lpstr>
      <vt:lpstr>Метода најмањих квадрата </vt:lpstr>
      <vt:lpstr>Одступање од линије у правцу ''y''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Регресија FEV1 за висину </vt:lpstr>
      <vt:lpstr>Регресија висине на FEV1</vt:lpstr>
      <vt:lpstr>Линија регресије за податке из табеле za FEV1 и висину за 20 мушких студената медицине </vt:lpstr>
      <vt:lpstr>Стандардна грешка коефицијента регресије 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Корелација </vt:lpstr>
      <vt:lpstr>Дијаграм растурања са осама кроз средину </vt:lpstr>
      <vt:lpstr>Корелација</vt:lpstr>
      <vt:lpstr>Корелација</vt:lpstr>
      <vt:lpstr>Корелација</vt:lpstr>
      <vt:lpstr>Корелација</vt:lpstr>
      <vt:lpstr>Подаци где коефицијент корелације може да доведе у забуну </vt:lpstr>
      <vt:lpstr>Корелација</vt:lpstr>
      <vt:lpstr>Значај теста и интервал поверења за r </vt:lpstr>
      <vt:lpstr>Двостранe 5% и 1% тачкe расподеле коефицијента корелације r, по нултој хипотези </vt:lpstr>
      <vt:lpstr>Фишерова z трансформација (Fisher’s z transformation) </vt:lpstr>
      <vt:lpstr>Фишерова z трансформација (Fisher’s z transformation)</vt:lpstr>
      <vt:lpstr>Фишерова z трансформација (Fisher’s z transformation)</vt:lpstr>
      <vt:lpstr>Коришћење коефицијента корелације 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Nebojsa Zdravkovic</cp:lastModifiedBy>
  <cp:revision>173</cp:revision>
  <dcterms:created xsi:type="dcterms:W3CDTF">2006-09-26T20:52:51Z</dcterms:created>
  <dcterms:modified xsi:type="dcterms:W3CDTF">2019-09-13T15:42:30Z</dcterms:modified>
</cp:coreProperties>
</file>